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jpg"/>
  <Override PartName="/ppt/media/image22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50" r:id="rId1"/>
  </p:sldMasterIdLst>
  <p:notesMasterIdLst>
    <p:notesMasterId r:id="rId19"/>
  </p:notesMasterIdLst>
  <p:sldIdLst>
    <p:sldId id="418" r:id="rId2"/>
    <p:sldId id="444" r:id="rId3"/>
    <p:sldId id="474" r:id="rId4"/>
    <p:sldId id="473" r:id="rId5"/>
    <p:sldId id="462" r:id="rId6"/>
    <p:sldId id="427" r:id="rId7"/>
    <p:sldId id="431" r:id="rId8"/>
    <p:sldId id="421" r:id="rId9"/>
    <p:sldId id="451" r:id="rId10"/>
    <p:sldId id="469" r:id="rId11"/>
    <p:sldId id="456" r:id="rId12"/>
    <p:sldId id="468" r:id="rId13"/>
    <p:sldId id="447" r:id="rId14"/>
    <p:sldId id="463" r:id="rId15"/>
    <p:sldId id="458" r:id="rId16"/>
    <p:sldId id="471" r:id="rId17"/>
    <p:sldId id="470" r:id="rId18"/>
  </p:sldIdLst>
  <p:sldSz cx="16256000" cy="9144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AF3"/>
    <a:srgbClr val="F58125"/>
    <a:srgbClr val="4DA76F"/>
    <a:srgbClr val="6A8F31"/>
    <a:srgbClr val="FF9999"/>
    <a:srgbClr val="6C902A"/>
    <a:srgbClr val="7AA937"/>
    <a:srgbClr val="9FBA9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37" autoAdjust="0"/>
  </p:normalViewPr>
  <p:slideViewPr>
    <p:cSldViewPr snapToGrid="0">
      <p:cViewPr varScale="1">
        <p:scale>
          <a:sx n="63" d="100"/>
          <a:sy n="63" d="100"/>
        </p:scale>
        <p:origin x="610" y="6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548B-7416-4D8B-96F5-05450D79E5AA}" type="datetimeFigureOut">
              <a:rPr lang="ru-RU" smtClean="0"/>
              <a:t>05.02.2025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AEC-1767-4EC2-A830-E8F726CB3E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AEC-1767-4EC2-A830-E8F726CB3E3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5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AEC-1767-4EC2-A830-E8F726CB3E3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7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9AEC-1767-4EC2-A830-E8F726CB3E3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7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82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54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8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3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98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94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1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9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09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3246-507D-4CE4-BBC1-ACB2E7891C7B}" type="datetimeFigureOut">
              <a:rPr lang="ru-RU" smtClean="0"/>
              <a:pPr/>
              <a:t>05.02.2025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3619-1693-4C42-8EFC-53220606FC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6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39.png"/><Relationship Id="rId33" Type="http://schemas.openxmlformats.org/officeDocument/2006/relationships/image" Target="../media/image2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24" Type="http://schemas.openxmlformats.org/officeDocument/2006/relationships/image" Target="../media/image5.png"/><Relationship Id="rId32" Type="http://schemas.openxmlformats.org/officeDocument/2006/relationships/image" Target="../media/image4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8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zamena.rlolif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918" y="1842773"/>
            <a:ext cx="15614164" cy="628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267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РЕАЛИЗАЦИЯ ПРОЕКТА </a:t>
            </a:r>
          </a:p>
          <a:p>
            <a:pPr algn="ctr"/>
            <a:r>
              <a:rPr lang="ru-RU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УСКОРЕННОЙ ЗАМЕНЫ ЛИФТОВ </a:t>
            </a:r>
          </a:p>
          <a:p>
            <a:pPr algn="ctr"/>
            <a:r>
              <a:rPr lang="ru-RU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В МНОГОКВАРТИРНЫХ ДОМАХ, </a:t>
            </a:r>
          </a:p>
          <a:p>
            <a:pPr algn="ctr"/>
            <a:r>
              <a:rPr lang="ru-RU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ФОРМИРУЮЩИХ ВЗНОСЫ НА КАПИТАЛЬНЫЙ РЕМОНТ</a:t>
            </a:r>
          </a:p>
          <a:p>
            <a:pPr algn="ctr"/>
            <a:r>
              <a:rPr lang="ru-RU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 СПЕЦИАЛЬНЫХ СЧЕТАХ</a:t>
            </a:r>
          </a:p>
          <a:p>
            <a:pPr algn="ctr"/>
            <a:r>
              <a:rPr lang="ru-RU" sz="4267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Николаевич Мирошников</a:t>
            </a:r>
          </a:p>
          <a:p>
            <a:pPr algn="ctr"/>
            <a:endParaRPr lang="ru-RU" sz="32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03 февраля 2025г.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6E32DB-D2CD-3A22-5759-666EB98A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7" y="206337"/>
            <a:ext cx="3815031" cy="16648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91903B-4DFD-818F-861C-214B1E322C71}"/>
              </a:ext>
            </a:extLst>
          </p:cNvPr>
          <p:cNvSpPr/>
          <p:nvPr/>
        </p:nvSpPr>
        <p:spPr>
          <a:xfrm>
            <a:off x="11860044" y="445629"/>
            <a:ext cx="3236555" cy="1186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7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777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777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777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4" y="7529147"/>
            <a:ext cx="1143463" cy="994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5937" y="7663701"/>
            <a:ext cx="3925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Ассоциация</a:t>
            </a:r>
            <a:r>
              <a:rPr lang="ru-RU" sz="1600" dirty="0"/>
              <a:t> </a:t>
            </a:r>
            <a:r>
              <a:rPr lang="ru-RU" sz="2400" b="1" dirty="0"/>
              <a:t>«РОССИЙСКОЕ </a:t>
            </a:r>
          </a:p>
          <a:p>
            <a:r>
              <a:rPr lang="ru-RU" sz="2400" b="1" dirty="0"/>
              <a:t>ЛИФТОВОЕ ОБЪЕДИНЕНИЕ»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96" y="7558557"/>
            <a:ext cx="2340353" cy="936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6649" y="7498042"/>
            <a:ext cx="38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Ассоциация</a:t>
            </a:r>
          </a:p>
          <a:p>
            <a:r>
              <a:rPr lang="ru-RU" sz="2400" b="1" dirty="0"/>
              <a:t>региональных операторов</a:t>
            </a:r>
          </a:p>
          <a:p>
            <a:r>
              <a:rPr lang="ru-RU" sz="2400" b="1" dirty="0"/>
              <a:t>капитального ремонта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129" y="445629"/>
            <a:ext cx="1152915" cy="107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1DB316F-864A-30EC-9E7F-326A75F1D052}"/>
              </a:ext>
            </a:extLst>
          </p:cNvPr>
          <p:cNvSpPr/>
          <p:nvPr/>
        </p:nvSpPr>
        <p:spPr>
          <a:xfrm>
            <a:off x="2625554" y="7822565"/>
            <a:ext cx="11181350" cy="937045"/>
          </a:xfrm>
          <a:custGeom>
            <a:avLst/>
            <a:gdLst>
              <a:gd name="connsiteX0" fmla="*/ 0 w 11181349"/>
              <a:gd name="connsiteY0" fmla="*/ 88449 h 530681"/>
              <a:gd name="connsiteX1" fmla="*/ 88449 w 11181349"/>
              <a:gd name="connsiteY1" fmla="*/ 0 h 530681"/>
              <a:gd name="connsiteX2" fmla="*/ 11092900 w 11181349"/>
              <a:gd name="connsiteY2" fmla="*/ 0 h 530681"/>
              <a:gd name="connsiteX3" fmla="*/ 11181349 w 11181349"/>
              <a:gd name="connsiteY3" fmla="*/ 88449 h 530681"/>
              <a:gd name="connsiteX4" fmla="*/ 11181349 w 11181349"/>
              <a:gd name="connsiteY4" fmla="*/ 442232 h 530681"/>
              <a:gd name="connsiteX5" fmla="*/ 11092900 w 11181349"/>
              <a:gd name="connsiteY5" fmla="*/ 530681 h 530681"/>
              <a:gd name="connsiteX6" fmla="*/ 88449 w 11181349"/>
              <a:gd name="connsiteY6" fmla="*/ 530681 h 530681"/>
              <a:gd name="connsiteX7" fmla="*/ 0 w 11181349"/>
              <a:gd name="connsiteY7" fmla="*/ 442232 h 530681"/>
              <a:gd name="connsiteX8" fmla="*/ 0 w 11181349"/>
              <a:gd name="connsiteY8" fmla="*/ 88449 h 530681"/>
              <a:gd name="connsiteX0" fmla="*/ 0 w 11181349"/>
              <a:gd name="connsiteY0" fmla="*/ 88449 h 626933"/>
              <a:gd name="connsiteX1" fmla="*/ 88449 w 11181349"/>
              <a:gd name="connsiteY1" fmla="*/ 0 h 626933"/>
              <a:gd name="connsiteX2" fmla="*/ 11092900 w 11181349"/>
              <a:gd name="connsiteY2" fmla="*/ 0 h 626933"/>
              <a:gd name="connsiteX3" fmla="*/ 11181349 w 11181349"/>
              <a:gd name="connsiteY3" fmla="*/ 88449 h 626933"/>
              <a:gd name="connsiteX4" fmla="*/ 11181349 w 11181349"/>
              <a:gd name="connsiteY4" fmla="*/ 442232 h 626933"/>
              <a:gd name="connsiteX5" fmla="*/ 11092900 w 11181349"/>
              <a:gd name="connsiteY5" fmla="*/ 530681 h 626933"/>
              <a:gd name="connsiteX6" fmla="*/ 56365 w 11181349"/>
              <a:gd name="connsiteY6" fmla="*/ 626933 h 626933"/>
              <a:gd name="connsiteX7" fmla="*/ 0 w 11181349"/>
              <a:gd name="connsiteY7" fmla="*/ 442232 h 626933"/>
              <a:gd name="connsiteX8" fmla="*/ 0 w 11181349"/>
              <a:gd name="connsiteY8" fmla="*/ 88449 h 626933"/>
              <a:gd name="connsiteX0" fmla="*/ 0 w 11181349"/>
              <a:gd name="connsiteY0" fmla="*/ 88449 h 659018"/>
              <a:gd name="connsiteX1" fmla="*/ 88449 w 11181349"/>
              <a:gd name="connsiteY1" fmla="*/ 0 h 659018"/>
              <a:gd name="connsiteX2" fmla="*/ 11092900 w 11181349"/>
              <a:gd name="connsiteY2" fmla="*/ 0 h 659018"/>
              <a:gd name="connsiteX3" fmla="*/ 11181349 w 11181349"/>
              <a:gd name="connsiteY3" fmla="*/ 88449 h 659018"/>
              <a:gd name="connsiteX4" fmla="*/ 11181349 w 11181349"/>
              <a:gd name="connsiteY4" fmla="*/ 442232 h 659018"/>
              <a:gd name="connsiteX5" fmla="*/ 11108942 w 11181349"/>
              <a:gd name="connsiteY5" fmla="*/ 659018 h 659018"/>
              <a:gd name="connsiteX6" fmla="*/ 56365 w 11181349"/>
              <a:gd name="connsiteY6" fmla="*/ 626933 h 659018"/>
              <a:gd name="connsiteX7" fmla="*/ 0 w 11181349"/>
              <a:gd name="connsiteY7" fmla="*/ 442232 h 659018"/>
              <a:gd name="connsiteX8" fmla="*/ 0 w 11181349"/>
              <a:gd name="connsiteY8" fmla="*/ 88449 h 65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1349" h="659018">
                <a:moveTo>
                  <a:pt x="0" y="88449"/>
                </a:moveTo>
                <a:cubicBezTo>
                  <a:pt x="0" y="39600"/>
                  <a:pt x="39600" y="0"/>
                  <a:pt x="88449" y="0"/>
                </a:cubicBezTo>
                <a:lnTo>
                  <a:pt x="11092900" y="0"/>
                </a:lnTo>
                <a:cubicBezTo>
                  <a:pt x="11141749" y="0"/>
                  <a:pt x="11181349" y="39600"/>
                  <a:pt x="11181349" y="88449"/>
                </a:cubicBezTo>
                <a:lnTo>
                  <a:pt x="11181349" y="442232"/>
                </a:lnTo>
                <a:cubicBezTo>
                  <a:pt x="11181349" y="491081"/>
                  <a:pt x="11157791" y="659018"/>
                  <a:pt x="11108942" y="659018"/>
                </a:cubicBezTo>
                <a:lnTo>
                  <a:pt x="56365" y="626933"/>
                </a:lnTo>
                <a:cubicBezTo>
                  <a:pt x="7516" y="626933"/>
                  <a:pt x="0" y="491081"/>
                  <a:pt x="0" y="442232"/>
                </a:cubicBezTo>
                <a:lnTo>
                  <a:pt x="0" y="88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" marR="5080" indent="-635" algn="just"/>
            <a:r>
              <a:rPr lang="ru-RU" b="1" spc="-10" dirty="0">
                <a:solidFill>
                  <a:prstClr val="black"/>
                </a:solidFill>
                <a:cs typeface="Calibri"/>
              </a:rPr>
              <a:t>К УЧАСТИЮ В ПРОЕКТЕ ПРИВЛЕКАЮТСЯ СПЕЦИАЛИЗИРОВАННЫЕ ЛИФТОВЫЕ ОРГАНИЗАЦИИ, 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ВКЛЮЧЕННЫЕ В РЕЕСТР КВАЛИФИЦИРОВАННЫХ ПОДРЯДНЫХ ОРГАНИЗАЦИЙ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СУБЪЕКТА РФ </a:t>
            </a:r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C907799-0222-2658-9DCE-B454294B4F25}"/>
              </a:ext>
            </a:extLst>
          </p:cNvPr>
          <p:cNvSpPr/>
          <p:nvPr/>
        </p:nvSpPr>
        <p:spPr>
          <a:xfrm>
            <a:off x="2625554" y="6637422"/>
            <a:ext cx="11181348" cy="842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" marR="5080" indent="-635" algn="just"/>
            <a:r>
              <a:rPr lang="ru-RU" b="1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ЗАМЕНУ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УСТАНАВЛИВАЮТСЯ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СОВРЕМЕННЫЕ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ЭНЕРГОЭФФЕКТИВНЫЕ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КОМФОРТНЫЕ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ЛИФТЫ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ОСНОВНЫХ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РОССИЙСКИХ ПРОИЗВОДИТЕЛЕЙ И СТРАН ЕАЭС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626A936-D66A-D129-461C-91D956997A6C}"/>
              </a:ext>
            </a:extLst>
          </p:cNvPr>
          <p:cNvSpPr/>
          <p:nvPr/>
        </p:nvSpPr>
        <p:spPr>
          <a:xfrm>
            <a:off x="2625554" y="5423560"/>
            <a:ext cx="11212025" cy="963760"/>
          </a:xfrm>
          <a:custGeom>
            <a:avLst/>
            <a:gdLst>
              <a:gd name="connsiteX0" fmla="*/ 0 w 11212025"/>
              <a:gd name="connsiteY0" fmla="*/ 88449 h 530681"/>
              <a:gd name="connsiteX1" fmla="*/ 88449 w 11212025"/>
              <a:gd name="connsiteY1" fmla="*/ 0 h 530681"/>
              <a:gd name="connsiteX2" fmla="*/ 11123576 w 11212025"/>
              <a:gd name="connsiteY2" fmla="*/ 0 h 530681"/>
              <a:gd name="connsiteX3" fmla="*/ 11212025 w 11212025"/>
              <a:gd name="connsiteY3" fmla="*/ 88449 h 530681"/>
              <a:gd name="connsiteX4" fmla="*/ 11212025 w 11212025"/>
              <a:gd name="connsiteY4" fmla="*/ 442232 h 530681"/>
              <a:gd name="connsiteX5" fmla="*/ 11123576 w 11212025"/>
              <a:gd name="connsiteY5" fmla="*/ 530681 h 530681"/>
              <a:gd name="connsiteX6" fmla="*/ 88449 w 11212025"/>
              <a:gd name="connsiteY6" fmla="*/ 530681 h 530681"/>
              <a:gd name="connsiteX7" fmla="*/ 0 w 11212025"/>
              <a:gd name="connsiteY7" fmla="*/ 442232 h 530681"/>
              <a:gd name="connsiteX8" fmla="*/ 0 w 11212025"/>
              <a:gd name="connsiteY8" fmla="*/ 88449 h 530681"/>
              <a:gd name="connsiteX0" fmla="*/ 0 w 11212025"/>
              <a:gd name="connsiteY0" fmla="*/ 88449 h 707144"/>
              <a:gd name="connsiteX1" fmla="*/ 88449 w 11212025"/>
              <a:gd name="connsiteY1" fmla="*/ 0 h 707144"/>
              <a:gd name="connsiteX2" fmla="*/ 11123576 w 11212025"/>
              <a:gd name="connsiteY2" fmla="*/ 0 h 707144"/>
              <a:gd name="connsiteX3" fmla="*/ 11212025 w 11212025"/>
              <a:gd name="connsiteY3" fmla="*/ 88449 h 707144"/>
              <a:gd name="connsiteX4" fmla="*/ 11212025 w 11212025"/>
              <a:gd name="connsiteY4" fmla="*/ 442232 h 707144"/>
              <a:gd name="connsiteX5" fmla="*/ 11123576 w 11212025"/>
              <a:gd name="connsiteY5" fmla="*/ 530681 h 707144"/>
              <a:gd name="connsiteX6" fmla="*/ 104491 w 11212025"/>
              <a:gd name="connsiteY6" fmla="*/ 707144 h 707144"/>
              <a:gd name="connsiteX7" fmla="*/ 0 w 11212025"/>
              <a:gd name="connsiteY7" fmla="*/ 442232 h 707144"/>
              <a:gd name="connsiteX8" fmla="*/ 0 w 11212025"/>
              <a:gd name="connsiteY8" fmla="*/ 88449 h 707144"/>
              <a:gd name="connsiteX0" fmla="*/ 0 w 11212025"/>
              <a:gd name="connsiteY0" fmla="*/ 88449 h 707144"/>
              <a:gd name="connsiteX1" fmla="*/ 88449 w 11212025"/>
              <a:gd name="connsiteY1" fmla="*/ 0 h 707144"/>
              <a:gd name="connsiteX2" fmla="*/ 11123576 w 11212025"/>
              <a:gd name="connsiteY2" fmla="*/ 0 h 707144"/>
              <a:gd name="connsiteX3" fmla="*/ 11212025 w 11212025"/>
              <a:gd name="connsiteY3" fmla="*/ 88449 h 707144"/>
              <a:gd name="connsiteX4" fmla="*/ 11212025 w 11212025"/>
              <a:gd name="connsiteY4" fmla="*/ 442232 h 707144"/>
              <a:gd name="connsiteX5" fmla="*/ 11107534 w 11212025"/>
              <a:gd name="connsiteY5" fmla="*/ 707144 h 707144"/>
              <a:gd name="connsiteX6" fmla="*/ 104491 w 11212025"/>
              <a:gd name="connsiteY6" fmla="*/ 707144 h 707144"/>
              <a:gd name="connsiteX7" fmla="*/ 0 w 11212025"/>
              <a:gd name="connsiteY7" fmla="*/ 442232 h 707144"/>
              <a:gd name="connsiteX8" fmla="*/ 0 w 11212025"/>
              <a:gd name="connsiteY8" fmla="*/ 88449 h 707144"/>
              <a:gd name="connsiteX0" fmla="*/ 15834 w 11227859"/>
              <a:gd name="connsiteY0" fmla="*/ 88449 h 739228"/>
              <a:gd name="connsiteX1" fmla="*/ 104283 w 11227859"/>
              <a:gd name="connsiteY1" fmla="*/ 0 h 739228"/>
              <a:gd name="connsiteX2" fmla="*/ 11139410 w 11227859"/>
              <a:gd name="connsiteY2" fmla="*/ 0 h 739228"/>
              <a:gd name="connsiteX3" fmla="*/ 11227859 w 11227859"/>
              <a:gd name="connsiteY3" fmla="*/ 88449 h 739228"/>
              <a:gd name="connsiteX4" fmla="*/ 11227859 w 11227859"/>
              <a:gd name="connsiteY4" fmla="*/ 442232 h 739228"/>
              <a:gd name="connsiteX5" fmla="*/ 11123368 w 11227859"/>
              <a:gd name="connsiteY5" fmla="*/ 707144 h 739228"/>
              <a:gd name="connsiteX6" fmla="*/ 24073 w 11227859"/>
              <a:gd name="connsiteY6" fmla="*/ 739228 h 739228"/>
              <a:gd name="connsiteX7" fmla="*/ 15834 w 11227859"/>
              <a:gd name="connsiteY7" fmla="*/ 442232 h 739228"/>
              <a:gd name="connsiteX8" fmla="*/ 15834 w 11227859"/>
              <a:gd name="connsiteY8" fmla="*/ 88449 h 739228"/>
              <a:gd name="connsiteX0" fmla="*/ 15834 w 11243693"/>
              <a:gd name="connsiteY0" fmla="*/ 88449 h 739228"/>
              <a:gd name="connsiteX1" fmla="*/ 104283 w 11243693"/>
              <a:gd name="connsiteY1" fmla="*/ 0 h 739228"/>
              <a:gd name="connsiteX2" fmla="*/ 11139410 w 11243693"/>
              <a:gd name="connsiteY2" fmla="*/ 0 h 739228"/>
              <a:gd name="connsiteX3" fmla="*/ 11227859 w 11243693"/>
              <a:gd name="connsiteY3" fmla="*/ 88449 h 739228"/>
              <a:gd name="connsiteX4" fmla="*/ 11227859 w 11243693"/>
              <a:gd name="connsiteY4" fmla="*/ 442232 h 739228"/>
              <a:gd name="connsiteX5" fmla="*/ 11219620 w 11243693"/>
              <a:gd name="connsiteY5" fmla="*/ 707144 h 739228"/>
              <a:gd name="connsiteX6" fmla="*/ 24073 w 11243693"/>
              <a:gd name="connsiteY6" fmla="*/ 739228 h 739228"/>
              <a:gd name="connsiteX7" fmla="*/ 15834 w 11243693"/>
              <a:gd name="connsiteY7" fmla="*/ 442232 h 739228"/>
              <a:gd name="connsiteX8" fmla="*/ 15834 w 11243693"/>
              <a:gd name="connsiteY8" fmla="*/ 88449 h 739228"/>
              <a:gd name="connsiteX0" fmla="*/ 0 w 11227859"/>
              <a:gd name="connsiteY0" fmla="*/ 88449 h 707144"/>
              <a:gd name="connsiteX1" fmla="*/ 88449 w 11227859"/>
              <a:gd name="connsiteY1" fmla="*/ 0 h 707144"/>
              <a:gd name="connsiteX2" fmla="*/ 11123576 w 11227859"/>
              <a:gd name="connsiteY2" fmla="*/ 0 h 707144"/>
              <a:gd name="connsiteX3" fmla="*/ 11212025 w 11227859"/>
              <a:gd name="connsiteY3" fmla="*/ 88449 h 707144"/>
              <a:gd name="connsiteX4" fmla="*/ 11212025 w 11227859"/>
              <a:gd name="connsiteY4" fmla="*/ 442232 h 707144"/>
              <a:gd name="connsiteX5" fmla="*/ 11203786 w 11227859"/>
              <a:gd name="connsiteY5" fmla="*/ 707144 h 707144"/>
              <a:gd name="connsiteX6" fmla="*/ 56365 w 11227859"/>
              <a:gd name="connsiteY6" fmla="*/ 707144 h 707144"/>
              <a:gd name="connsiteX7" fmla="*/ 0 w 11227859"/>
              <a:gd name="connsiteY7" fmla="*/ 442232 h 707144"/>
              <a:gd name="connsiteX8" fmla="*/ 0 w 11227859"/>
              <a:gd name="connsiteY8" fmla="*/ 88449 h 707144"/>
              <a:gd name="connsiteX0" fmla="*/ 0 w 11212025"/>
              <a:gd name="connsiteY0" fmla="*/ 88449 h 707144"/>
              <a:gd name="connsiteX1" fmla="*/ 88449 w 11212025"/>
              <a:gd name="connsiteY1" fmla="*/ 0 h 707144"/>
              <a:gd name="connsiteX2" fmla="*/ 11123576 w 11212025"/>
              <a:gd name="connsiteY2" fmla="*/ 0 h 707144"/>
              <a:gd name="connsiteX3" fmla="*/ 11212025 w 11212025"/>
              <a:gd name="connsiteY3" fmla="*/ 88449 h 707144"/>
              <a:gd name="connsiteX4" fmla="*/ 11212025 w 11212025"/>
              <a:gd name="connsiteY4" fmla="*/ 442232 h 707144"/>
              <a:gd name="connsiteX5" fmla="*/ 11155660 w 11212025"/>
              <a:gd name="connsiteY5" fmla="*/ 691102 h 707144"/>
              <a:gd name="connsiteX6" fmla="*/ 56365 w 11212025"/>
              <a:gd name="connsiteY6" fmla="*/ 707144 h 707144"/>
              <a:gd name="connsiteX7" fmla="*/ 0 w 11212025"/>
              <a:gd name="connsiteY7" fmla="*/ 442232 h 707144"/>
              <a:gd name="connsiteX8" fmla="*/ 0 w 11212025"/>
              <a:gd name="connsiteY8" fmla="*/ 88449 h 7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2025" h="707144">
                <a:moveTo>
                  <a:pt x="0" y="88449"/>
                </a:moveTo>
                <a:cubicBezTo>
                  <a:pt x="0" y="39600"/>
                  <a:pt x="39600" y="0"/>
                  <a:pt x="88449" y="0"/>
                </a:cubicBezTo>
                <a:lnTo>
                  <a:pt x="11123576" y="0"/>
                </a:lnTo>
                <a:cubicBezTo>
                  <a:pt x="11172425" y="0"/>
                  <a:pt x="11212025" y="39600"/>
                  <a:pt x="11212025" y="88449"/>
                </a:cubicBezTo>
                <a:lnTo>
                  <a:pt x="11212025" y="442232"/>
                </a:lnTo>
                <a:cubicBezTo>
                  <a:pt x="11212025" y="491081"/>
                  <a:pt x="11204509" y="691102"/>
                  <a:pt x="11155660" y="691102"/>
                </a:cubicBezTo>
                <a:lnTo>
                  <a:pt x="56365" y="707144"/>
                </a:lnTo>
                <a:cubicBezTo>
                  <a:pt x="7516" y="707144"/>
                  <a:pt x="0" y="491081"/>
                  <a:pt x="0" y="442232"/>
                </a:cubicBezTo>
                <a:lnTo>
                  <a:pt x="0" y="88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" marR="11430" indent="-635" algn="just"/>
            <a:r>
              <a:rPr lang="ru-RU" b="1" spc="-5" dirty="0">
                <a:solidFill>
                  <a:prstClr val="black"/>
                </a:solidFill>
                <a:cs typeface="Calibri"/>
              </a:rPr>
              <a:t>РЕШЕНИЕ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О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ВОЗМОЖНОСТИ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ПРИНЯТЬ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УЧАСТИЕ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ПРОЕКТЕ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ПРИНИМАЕТСЯ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КОМИССИЕЙ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ОСНОВЕ 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ИНДИВИДУАЛЬНОГО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0" dirty="0">
                <a:solidFill>
                  <a:srgbClr val="C00000"/>
                </a:solidFill>
                <a:cs typeface="Calibri"/>
              </a:rPr>
              <a:t>РАСЧЕТА</a:t>
            </a:r>
            <a:r>
              <a:rPr lang="ru-RU" b="1" spc="-4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ДЛЯ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КАЖДОГО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СПЕЦИАЛЬНОГО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30" dirty="0">
                <a:solidFill>
                  <a:prstClr val="black"/>
                </a:solidFill>
                <a:cs typeface="Calibri"/>
              </a:rPr>
              <a:t>СЧЕТА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ИСХОДЯ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ИЗ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35" dirty="0">
                <a:solidFill>
                  <a:prstClr val="black"/>
                </a:solidFill>
                <a:cs typeface="Calibri"/>
              </a:rPr>
              <a:t>КОЛ-ВА </a:t>
            </a:r>
            <a:r>
              <a:rPr lang="ru-RU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ЛИФТОВ,</a:t>
            </a:r>
            <a:r>
              <a:rPr lang="ru-RU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СУММЫ</a:t>
            </a:r>
            <a:r>
              <a:rPr lang="ru-RU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НАКОПЛЕНИЙ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ЕЖЕМЕСЯЧНЫХ</a:t>
            </a:r>
            <a:r>
              <a:rPr lang="ru-RU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ВЗНОСОВ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СПЕЦСЧЕТ</a:t>
            </a:r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720E83-9ADD-212A-852F-A6B865D3A48A}"/>
              </a:ext>
            </a:extLst>
          </p:cNvPr>
          <p:cNvSpPr/>
          <p:nvPr/>
        </p:nvSpPr>
        <p:spPr>
          <a:xfrm>
            <a:off x="2594877" y="3801957"/>
            <a:ext cx="11212025" cy="825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cs typeface="Calibri"/>
              </a:rPr>
              <a:t>СТОИМОСТЬ ЗАМЕНЫ ОПРЕДЕЛЯЕТСЯ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ИСХОДЯ ИЗ ПРЕДЕЛЬНОЙ СТОИМОСТИ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, УСТАНОВЛЕННОЙ СУБЪЕКТОМ РФ, И ХАРАКТЕРИСТИК ЛИФТОВОГО ОБОРУДОВАНИЯ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148C52-D04C-A437-28D1-F645368D7693}"/>
              </a:ext>
            </a:extLst>
          </p:cNvPr>
          <p:cNvSpPr/>
          <p:nvPr/>
        </p:nvSpPr>
        <p:spPr>
          <a:xfrm>
            <a:off x="2579543" y="2662759"/>
            <a:ext cx="11181348" cy="930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3335" marR="10160" indent="-635" algn="just">
              <a:spcBef>
                <a:spcPts val="100"/>
              </a:spcBef>
            </a:pPr>
            <a:r>
              <a:rPr lang="ru-RU" b="1" spc="-25" dirty="0">
                <a:solidFill>
                  <a:prstClr val="black"/>
                </a:solidFill>
                <a:cs typeface="Calibri"/>
              </a:rPr>
              <a:t>ПРОЕКТ РЕАЛИЗУЕТСЯ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НА ОСНОВЕ 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ДЕЙСТВУЮЩЕГО 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ЗАКОНОДАТЕЛЬСТВА,</a:t>
            </a:r>
            <a:r>
              <a:rPr lang="ru-RU" b="1" spc="-20" dirty="0">
                <a:solidFill>
                  <a:srgbClr val="006FC0"/>
                </a:solidFill>
                <a:cs typeface="Calibri"/>
              </a:rPr>
              <a:t> </a:t>
            </a:r>
            <a:r>
              <a:rPr lang="ru-RU" b="1" spc="-15" dirty="0">
                <a:solidFill>
                  <a:srgbClr val="006FC0"/>
                </a:solidFill>
                <a:cs typeface="Calibri"/>
              </a:rPr>
              <a:t> </a:t>
            </a:r>
          </a:p>
          <a:p>
            <a:pPr marL="13335" marR="10160" indent="-635" algn="just">
              <a:spcBef>
                <a:spcPts val="100"/>
              </a:spcBef>
            </a:pPr>
            <a:r>
              <a:rPr lang="ru-RU" b="1" spc="-5" dirty="0">
                <a:solidFill>
                  <a:prstClr val="black"/>
                </a:solidFill>
                <a:cs typeface="Calibri"/>
              </a:rPr>
              <a:t>НЕ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ТРЕБУЕТ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ОФОРМЛЕНИЯ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НИКАКИХ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ДОПОЛНИТЕЛЬНЫХ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ПРАВОВЫХ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5" dirty="0">
                <a:solidFill>
                  <a:prstClr val="black"/>
                </a:solidFill>
                <a:cs typeface="Calibri"/>
              </a:rPr>
              <a:t>АКТОВ,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40" dirty="0">
                <a:solidFill>
                  <a:prstClr val="black"/>
                </a:solidFill>
                <a:cs typeface="Calibri"/>
              </a:rPr>
              <a:t>ГАРАНТИЙ</a:t>
            </a:r>
            <a:r>
              <a:rPr lang="ru-RU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ОБЕСПЕЧЕНИЙ </a:t>
            </a:r>
            <a:r>
              <a:rPr lang="ru-RU" b="1" spc="-5" dirty="0">
                <a:solidFill>
                  <a:prstClr val="black"/>
                </a:solidFill>
                <a:cs typeface="Calibri"/>
              </a:rPr>
              <a:t>СО</a:t>
            </a:r>
            <a:r>
              <a:rPr lang="ru-RU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0" dirty="0">
                <a:solidFill>
                  <a:prstClr val="black"/>
                </a:solidFill>
                <a:cs typeface="Calibri"/>
              </a:rPr>
              <a:t>СТОРОНЫ</a:t>
            </a:r>
            <a:r>
              <a:rPr lang="ru-RU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ВЛАДЕЛЬЦЕВ СПЕЦИАЛЬНЫХ СЧЕТОВ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625" y="1192344"/>
            <a:ext cx="10572751" cy="1504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АКЦЕНТЫ ПРОЕКТА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УСКОРЕННОЙ ЗАМЕНЫ ЛИФТОВ В РАССРОЧКУ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ДЛЯ ВЛАДЕЛЬЦЕВ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СПЕЦИАЛЬНЫХ СЧЕТОВ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9E7ADE-2B25-4DA2-8F4F-FE9965FBC520}"/>
              </a:ext>
            </a:extLst>
          </p:cNvPr>
          <p:cNvSpPr/>
          <p:nvPr/>
        </p:nvSpPr>
        <p:spPr>
          <a:xfrm>
            <a:off x="13652784" y="257423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0E7437-81BF-B4F9-68CE-7C514C1124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88" y="257423"/>
            <a:ext cx="928870" cy="9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sp>
        <p:nvSpPr>
          <p:cNvPr id="13" name="Прямоугольник: скругленные углы 17">
            <a:extLst>
              <a:ext uri="{FF2B5EF4-FFF2-40B4-BE49-F238E27FC236}">
                <a16:creationId xmlns:a16="http://schemas.microsoft.com/office/drawing/2014/main" id="{4C907799-0222-2658-9DCE-B454294B4F25}"/>
              </a:ext>
            </a:extLst>
          </p:cNvPr>
          <p:cNvSpPr/>
          <p:nvPr/>
        </p:nvSpPr>
        <p:spPr>
          <a:xfrm>
            <a:off x="2625554" y="4822132"/>
            <a:ext cx="11181348" cy="351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" marR="5080" indent="-635" algn="just"/>
            <a:r>
              <a:rPr lang="ru-RU" b="1" dirty="0">
                <a:solidFill>
                  <a:prstClr val="black"/>
                </a:solidFill>
                <a:cs typeface="Calibri"/>
              </a:rPr>
              <a:t>ПРИОРИТЕТ ЗАМЕНЫ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ВСЕХ ЛИФТОВ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В МНОГОКВАРТИРНОМ ДОМЕ</a:t>
            </a:r>
            <a:endParaRPr lang="ru-RU" b="1" spc="-1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56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3">
            <a:extLst>
              <a:ext uri="{FF2B5EF4-FFF2-40B4-BE49-F238E27FC236}">
                <a16:creationId xmlns:a16="http://schemas.microsoft.com/office/drawing/2014/main" id="{6CB7755F-F49D-1BDB-DEAD-9B291C0A763E}"/>
              </a:ext>
            </a:extLst>
          </p:cNvPr>
          <p:cNvGrpSpPr/>
          <p:nvPr/>
        </p:nvGrpSpPr>
        <p:grpSpPr>
          <a:xfrm>
            <a:off x="2848430" y="3557940"/>
            <a:ext cx="10074958" cy="871256"/>
            <a:chOff x="1706117" y="2516888"/>
            <a:chExt cx="9147175" cy="909955"/>
          </a:xfrm>
          <a:solidFill>
            <a:schemeClr val="bg1"/>
          </a:solidFill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36BF211B-EB83-2971-192A-DABAD0CF379B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7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E3BE59B5-FCE4-6D0D-E16A-A6AC81BB1D27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7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7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object 6">
            <a:extLst>
              <a:ext uri="{FF2B5EF4-FFF2-40B4-BE49-F238E27FC236}">
                <a16:creationId xmlns:a16="http://schemas.microsoft.com/office/drawing/2014/main" id="{C35CE0A3-EC60-CEE7-E6E2-DF78F8967C42}"/>
              </a:ext>
            </a:extLst>
          </p:cNvPr>
          <p:cNvGrpSpPr/>
          <p:nvPr/>
        </p:nvGrpSpPr>
        <p:grpSpPr>
          <a:xfrm>
            <a:off x="2848431" y="4604334"/>
            <a:ext cx="10055908" cy="835222"/>
            <a:chOff x="778335" y="3643124"/>
            <a:chExt cx="10074958" cy="909955"/>
          </a:xfrm>
          <a:solidFill>
            <a:schemeClr val="bg1"/>
          </a:solidFill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BA39C790-C163-9CD6-C620-A7E127EAF081}"/>
                </a:ext>
              </a:extLst>
            </p:cNvPr>
            <p:cNvSpPr/>
            <p:nvPr/>
          </p:nvSpPr>
          <p:spPr>
            <a:xfrm>
              <a:off x="1706117" y="3643124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7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382D0541-7EF3-EAC5-8E10-5110648F3B6C}"/>
                </a:ext>
              </a:extLst>
            </p:cNvPr>
            <p:cNvSpPr/>
            <p:nvPr/>
          </p:nvSpPr>
          <p:spPr>
            <a:xfrm>
              <a:off x="778335" y="3643124"/>
              <a:ext cx="10074958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7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7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object 9">
            <a:extLst>
              <a:ext uri="{FF2B5EF4-FFF2-40B4-BE49-F238E27FC236}">
                <a16:creationId xmlns:a16="http://schemas.microsoft.com/office/drawing/2014/main" id="{97A18A8C-4746-04FF-DC3A-848E812623A9}"/>
              </a:ext>
            </a:extLst>
          </p:cNvPr>
          <p:cNvGrpSpPr/>
          <p:nvPr/>
        </p:nvGrpSpPr>
        <p:grpSpPr>
          <a:xfrm>
            <a:off x="2838907" y="5641537"/>
            <a:ext cx="10065433" cy="881822"/>
            <a:chOff x="1687067" y="4750310"/>
            <a:chExt cx="9185275" cy="949960"/>
          </a:xfrm>
          <a:solidFill>
            <a:schemeClr val="bg1"/>
          </a:solidFill>
        </p:grpSpPr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68B1F8EA-C560-9C53-D0B8-8CE0F27BB010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8838450" y="0"/>
                  </a:moveTo>
                  <a:lnTo>
                    <a:pt x="308597" y="0"/>
                  </a:lnTo>
                  <a:lnTo>
                    <a:pt x="246404" y="3086"/>
                  </a:lnTo>
                  <a:lnTo>
                    <a:pt x="188477" y="11937"/>
                  </a:lnTo>
                  <a:lnTo>
                    <a:pt x="136057" y="25941"/>
                  </a:lnTo>
                  <a:lnTo>
                    <a:pt x="90385" y="44489"/>
                  </a:lnTo>
                  <a:lnTo>
                    <a:pt x="52703" y="66969"/>
                  </a:lnTo>
                  <a:lnTo>
                    <a:pt x="24251" y="92770"/>
                  </a:lnTo>
                  <a:lnTo>
                    <a:pt x="0" y="151891"/>
                  </a:lnTo>
                  <a:lnTo>
                    <a:pt x="0" y="759459"/>
                  </a:lnTo>
                  <a:lnTo>
                    <a:pt x="24251" y="818581"/>
                  </a:lnTo>
                  <a:lnTo>
                    <a:pt x="52703" y="844382"/>
                  </a:lnTo>
                  <a:lnTo>
                    <a:pt x="90385" y="866862"/>
                  </a:lnTo>
                  <a:lnTo>
                    <a:pt x="136057" y="885410"/>
                  </a:lnTo>
                  <a:lnTo>
                    <a:pt x="188477" y="899414"/>
                  </a:lnTo>
                  <a:lnTo>
                    <a:pt x="246404" y="908265"/>
                  </a:lnTo>
                  <a:lnTo>
                    <a:pt x="308597" y="911351"/>
                  </a:lnTo>
                  <a:lnTo>
                    <a:pt x="8838450" y="911351"/>
                  </a:lnTo>
                  <a:lnTo>
                    <a:pt x="8900643" y="908265"/>
                  </a:lnTo>
                  <a:lnTo>
                    <a:pt x="8958570" y="899414"/>
                  </a:lnTo>
                  <a:lnTo>
                    <a:pt x="9010990" y="885410"/>
                  </a:lnTo>
                  <a:lnTo>
                    <a:pt x="9056662" y="866862"/>
                  </a:lnTo>
                  <a:lnTo>
                    <a:pt x="9094344" y="844382"/>
                  </a:lnTo>
                  <a:lnTo>
                    <a:pt x="9122796" y="818581"/>
                  </a:lnTo>
                  <a:lnTo>
                    <a:pt x="9147048" y="759459"/>
                  </a:lnTo>
                  <a:lnTo>
                    <a:pt x="9147048" y="151891"/>
                  </a:lnTo>
                  <a:lnTo>
                    <a:pt x="9122796" y="92770"/>
                  </a:lnTo>
                  <a:lnTo>
                    <a:pt x="9094344" y="66969"/>
                  </a:lnTo>
                  <a:lnTo>
                    <a:pt x="9056662" y="44489"/>
                  </a:lnTo>
                  <a:lnTo>
                    <a:pt x="9010990" y="25941"/>
                  </a:lnTo>
                  <a:lnTo>
                    <a:pt x="8958570" y="11937"/>
                  </a:lnTo>
                  <a:lnTo>
                    <a:pt x="8900643" y="3086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3C8F287-C2E2-50E9-9A51-526800AF0DC3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0" y="151891"/>
                  </a:moveTo>
                  <a:lnTo>
                    <a:pt x="24251" y="92770"/>
                  </a:lnTo>
                  <a:lnTo>
                    <a:pt x="52703" y="66969"/>
                  </a:lnTo>
                  <a:lnTo>
                    <a:pt x="90385" y="44489"/>
                  </a:lnTo>
                  <a:lnTo>
                    <a:pt x="136057" y="25941"/>
                  </a:lnTo>
                  <a:lnTo>
                    <a:pt x="188477" y="11937"/>
                  </a:lnTo>
                  <a:lnTo>
                    <a:pt x="246404" y="3086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6"/>
                  </a:lnTo>
                  <a:lnTo>
                    <a:pt x="8958570" y="11937"/>
                  </a:lnTo>
                  <a:lnTo>
                    <a:pt x="9010990" y="25941"/>
                  </a:lnTo>
                  <a:lnTo>
                    <a:pt x="9056662" y="44489"/>
                  </a:lnTo>
                  <a:lnTo>
                    <a:pt x="9094344" y="66969"/>
                  </a:lnTo>
                  <a:lnTo>
                    <a:pt x="9122796" y="92770"/>
                  </a:lnTo>
                  <a:lnTo>
                    <a:pt x="9147048" y="151891"/>
                  </a:lnTo>
                  <a:lnTo>
                    <a:pt x="9147048" y="759459"/>
                  </a:lnTo>
                  <a:lnTo>
                    <a:pt x="9122796" y="818581"/>
                  </a:lnTo>
                  <a:lnTo>
                    <a:pt x="9094344" y="844382"/>
                  </a:lnTo>
                  <a:lnTo>
                    <a:pt x="9056662" y="866862"/>
                  </a:lnTo>
                  <a:lnTo>
                    <a:pt x="9010990" y="885410"/>
                  </a:lnTo>
                  <a:lnTo>
                    <a:pt x="8958570" y="899414"/>
                  </a:lnTo>
                  <a:lnTo>
                    <a:pt x="8900643" y="908265"/>
                  </a:lnTo>
                  <a:lnTo>
                    <a:pt x="8838450" y="911351"/>
                  </a:lnTo>
                  <a:lnTo>
                    <a:pt x="308597" y="911351"/>
                  </a:lnTo>
                  <a:lnTo>
                    <a:pt x="246404" y="908265"/>
                  </a:lnTo>
                  <a:lnTo>
                    <a:pt x="188477" y="899414"/>
                  </a:lnTo>
                  <a:lnTo>
                    <a:pt x="136057" y="885410"/>
                  </a:lnTo>
                  <a:lnTo>
                    <a:pt x="90385" y="866862"/>
                  </a:lnTo>
                  <a:lnTo>
                    <a:pt x="52703" y="844382"/>
                  </a:lnTo>
                  <a:lnTo>
                    <a:pt x="24251" y="818581"/>
                  </a:lnTo>
                  <a:lnTo>
                    <a:pt x="0" y="759459"/>
                  </a:lnTo>
                  <a:lnTo>
                    <a:pt x="0" y="151891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object 12">
            <a:extLst>
              <a:ext uri="{FF2B5EF4-FFF2-40B4-BE49-F238E27FC236}">
                <a16:creationId xmlns:a16="http://schemas.microsoft.com/office/drawing/2014/main" id="{719C8701-F8B0-33A1-9D7D-C1BDF9CA43B7}"/>
              </a:ext>
            </a:extLst>
          </p:cNvPr>
          <p:cNvGrpSpPr/>
          <p:nvPr/>
        </p:nvGrpSpPr>
        <p:grpSpPr>
          <a:xfrm>
            <a:off x="2859801" y="6684469"/>
            <a:ext cx="10033168" cy="576303"/>
            <a:chOff x="1687067" y="5878070"/>
            <a:chExt cx="9185275" cy="948055"/>
          </a:xfrm>
          <a:solidFill>
            <a:schemeClr val="bg1"/>
          </a:solidFill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0A6F10E-D984-8B03-BDD8-DA83ECE6DE1F}"/>
                </a:ext>
              </a:extLst>
            </p:cNvPr>
            <p:cNvSpPr/>
            <p:nvPr/>
          </p:nvSpPr>
          <p:spPr>
            <a:xfrm>
              <a:off x="1706117" y="5897120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8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8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F24272B2-8E26-FA1B-9A40-A7F683D5117A}"/>
                </a:ext>
              </a:extLst>
            </p:cNvPr>
            <p:cNvSpPr/>
            <p:nvPr/>
          </p:nvSpPr>
          <p:spPr>
            <a:xfrm>
              <a:off x="1706117" y="5897120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8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8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8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15">
            <a:extLst>
              <a:ext uri="{FF2B5EF4-FFF2-40B4-BE49-F238E27FC236}">
                <a16:creationId xmlns:a16="http://schemas.microsoft.com/office/drawing/2014/main" id="{DA7A01B2-C813-8308-2B1E-6C1CDA8AD441}"/>
              </a:ext>
            </a:extLst>
          </p:cNvPr>
          <p:cNvGrpSpPr/>
          <p:nvPr/>
        </p:nvGrpSpPr>
        <p:grpSpPr>
          <a:xfrm>
            <a:off x="2880611" y="7419665"/>
            <a:ext cx="9991551" cy="624879"/>
            <a:chOff x="1687067" y="7004306"/>
            <a:chExt cx="9185275" cy="948055"/>
          </a:xfrm>
          <a:solidFill>
            <a:schemeClr val="bg1"/>
          </a:solidFill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F68E056-E979-61E7-E98F-70BC3F4437C3}"/>
                </a:ext>
              </a:extLst>
            </p:cNvPr>
            <p:cNvSpPr/>
            <p:nvPr/>
          </p:nvSpPr>
          <p:spPr>
            <a:xfrm>
              <a:off x="1706117" y="7023356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8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8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latin typeface="Calibri"/>
              </a:endParaRPr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EC4F776A-1562-03F3-1D21-370CC8662640}"/>
                </a:ext>
              </a:extLst>
            </p:cNvPr>
            <p:cNvSpPr/>
            <p:nvPr/>
          </p:nvSpPr>
          <p:spPr>
            <a:xfrm>
              <a:off x="1706117" y="7023356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8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8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8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 dirty="0">
                <a:latin typeface="Calibri"/>
              </a:endParaRPr>
            </a:p>
          </p:txBody>
        </p:sp>
      </p:grpSp>
      <p:grpSp>
        <p:nvGrpSpPr>
          <p:cNvPr id="27" name="object 3">
            <a:extLst>
              <a:ext uri="{FF2B5EF4-FFF2-40B4-BE49-F238E27FC236}">
                <a16:creationId xmlns:a16="http://schemas.microsoft.com/office/drawing/2014/main" id="{6CB7755F-F49D-1BDB-DEAD-9B291C0A763E}"/>
              </a:ext>
            </a:extLst>
          </p:cNvPr>
          <p:cNvGrpSpPr/>
          <p:nvPr/>
        </p:nvGrpSpPr>
        <p:grpSpPr>
          <a:xfrm>
            <a:off x="2872449" y="2498314"/>
            <a:ext cx="10055908" cy="871256"/>
            <a:chOff x="1706117" y="2516888"/>
            <a:chExt cx="9147175" cy="909955"/>
          </a:xfrm>
          <a:solidFill>
            <a:schemeClr val="bg1"/>
          </a:solidFill>
        </p:grpSpPr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36BF211B-EB83-2971-192A-DABAD0CF379B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8838450" y="0"/>
                  </a:moveTo>
                  <a:lnTo>
                    <a:pt x="308597" y="0"/>
                  </a:lnTo>
                  <a:lnTo>
                    <a:pt x="246404" y="3080"/>
                  </a:lnTo>
                  <a:lnTo>
                    <a:pt x="188477" y="11916"/>
                  </a:lnTo>
                  <a:lnTo>
                    <a:pt x="136057" y="25898"/>
                  </a:lnTo>
                  <a:lnTo>
                    <a:pt x="90385" y="44415"/>
                  </a:lnTo>
                  <a:lnTo>
                    <a:pt x="52703" y="66857"/>
                  </a:lnTo>
                  <a:lnTo>
                    <a:pt x="24251" y="92615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24251" y="817212"/>
                  </a:lnTo>
                  <a:lnTo>
                    <a:pt x="52703" y="842970"/>
                  </a:lnTo>
                  <a:lnTo>
                    <a:pt x="90385" y="865412"/>
                  </a:lnTo>
                  <a:lnTo>
                    <a:pt x="136057" y="883929"/>
                  </a:lnTo>
                  <a:lnTo>
                    <a:pt x="188477" y="897911"/>
                  </a:lnTo>
                  <a:lnTo>
                    <a:pt x="246404" y="906747"/>
                  </a:lnTo>
                  <a:lnTo>
                    <a:pt x="308597" y="909828"/>
                  </a:lnTo>
                  <a:lnTo>
                    <a:pt x="8838450" y="909828"/>
                  </a:lnTo>
                  <a:lnTo>
                    <a:pt x="8900643" y="906747"/>
                  </a:lnTo>
                  <a:lnTo>
                    <a:pt x="8958570" y="897911"/>
                  </a:lnTo>
                  <a:lnTo>
                    <a:pt x="9010990" y="883929"/>
                  </a:lnTo>
                  <a:lnTo>
                    <a:pt x="9056662" y="865412"/>
                  </a:lnTo>
                  <a:lnTo>
                    <a:pt x="9094344" y="842970"/>
                  </a:lnTo>
                  <a:lnTo>
                    <a:pt x="9122796" y="817212"/>
                  </a:lnTo>
                  <a:lnTo>
                    <a:pt x="9147048" y="758190"/>
                  </a:lnTo>
                  <a:lnTo>
                    <a:pt x="9147048" y="151637"/>
                  </a:lnTo>
                  <a:lnTo>
                    <a:pt x="9122796" y="92615"/>
                  </a:lnTo>
                  <a:lnTo>
                    <a:pt x="9094344" y="66857"/>
                  </a:lnTo>
                  <a:lnTo>
                    <a:pt x="9056662" y="44415"/>
                  </a:lnTo>
                  <a:lnTo>
                    <a:pt x="9010990" y="25898"/>
                  </a:lnTo>
                  <a:lnTo>
                    <a:pt x="8958570" y="11916"/>
                  </a:lnTo>
                  <a:lnTo>
                    <a:pt x="8900643" y="3080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E3BE59B5-FCE4-6D0D-E16A-A6AC81BB1D27}"/>
                </a:ext>
              </a:extLst>
            </p:cNvPr>
            <p:cNvSpPr/>
            <p:nvPr/>
          </p:nvSpPr>
          <p:spPr>
            <a:xfrm>
              <a:off x="1706117" y="2516888"/>
              <a:ext cx="9147175" cy="909955"/>
            </a:xfrm>
            <a:custGeom>
              <a:avLst/>
              <a:gdLst/>
              <a:ahLst/>
              <a:cxnLst/>
              <a:rect l="l" t="t" r="r" b="b"/>
              <a:pathLst>
                <a:path w="9147175" h="909954">
                  <a:moveTo>
                    <a:pt x="0" y="151637"/>
                  </a:moveTo>
                  <a:lnTo>
                    <a:pt x="24251" y="92615"/>
                  </a:lnTo>
                  <a:lnTo>
                    <a:pt x="52703" y="66857"/>
                  </a:lnTo>
                  <a:lnTo>
                    <a:pt x="90385" y="44415"/>
                  </a:lnTo>
                  <a:lnTo>
                    <a:pt x="136057" y="25898"/>
                  </a:lnTo>
                  <a:lnTo>
                    <a:pt x="188477" y="11916"/>
                  </a:lnTo>
                  <a:lnTo>
                    <a:pt x="246404" y="3080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0"/>
                  </a:lnTo>
                  <a:lnTo>
                    <a:pt x="8958570" y="11916"/>
                  </a:lnTo>
                  <a:lnTo>
                    <a:pt x="9010990" y="25898"/>
                  </a:lnTo>
                  <a:lnTo>
                    <a:pt x="9056662" y="44415"/>
                  </a:lnTo>
                  <a:lnTo>
                    <a:pt x="9094344" y="66857"/>
                  </a:lnTo>
                  <a:lnTo>
                    <a:pt x="9122796" y="92615"/>
                  </a:lnTo>
                  <a:lnTo>
                    <a:pt x="9147048" y="151637"/>
                  </a:lnTo>
                  <a:lnTo>
                    <a:pt x="9147048" y="758190"/>
                  </a:lnTo>
                  <a:lnTo>
                    <a:pt x="9122796" y="817212"/>
                  </a:lnTo>
                  <a:lnTo>
                    <a:pt x="9094344" y="842970"/>
                  </a:lnTo>
                  <a:lnTo>
                    <a:pt x="9056662" y="865412"/>
                  </a:lnTo>
                  <a:lnTo>
                    <a:pt x="9010990" y="883929"/>
                  </a:lnTo>
                  <a:lnTo>
                    <a:pt x="8958570" y="897911"/>
                  </a:lnTo>
                  <a:lnTo>
                    <a:pt x="8900643" y="906747"/>
                  </a:lnTo>
                  <a:lnTo>
                    <a:pt x="8838450" y="909828"/>
                  </a:lnTo>
                  <a:lnTo>
                    <a:pt x="308597" y="909828"/>
                  </a:lnTo>
                  <a:lnTo>
                    <a:pt x="246404" y="906747"/>
                  </a:lnTo>
                  <a:lnTo>
                    <a:pt x="188477" y="897911"/>
                  </a:lnTo>
                  <a:lnTo>
                    <a:pt x="136057" y="883929"/>
                  </a:lnTo>
                  <a:lnTo>
                    <a:pt x="90385" y="865412"/>
                  </a:lnTo>
                  <a:lnTo>
                    <a:pt x="52703" y="842970"/>
                  </a:lnTo>
                  <a:lnTo>
                    <a:pt x="24251" y="817212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6D62702-85E4-FF10-563D-145DFBBD7C91}"/>
              </a:ext>
            </a:extLst>
          </p:cNvPr>
          <p:cNvSpPr txBox="1"/>
          <p:nvPr/>
        </p:nvSpPr>
        <p:spPr>
          <a:xfrm>
            <a:off x="2669487" y="2467190"/>
            <a:ext cx="1015501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34390" indent="-457200" defTabSz="914400">
              <a:spcBef>
                <a:spcPts val="100"/>
              </a:spcBef>
              <a:buAutoNum type="arabicPeriod"/>
              <a:tabLst>
                <a:tab pos="676910" algn="l"/>
              </a:tabLst>
              <a:defRPr/>
            </a:pP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Заполнение</a:t>
            </a:r>
            <a:r>
              <a:rPr lang="ru-RU" sz="2400" b="1" kern="0" spc="15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Заявки</a:t>
            </a:r>
            <a:r>
              <a:rPr lang="ru-RU" sz="2400" b="1" kern="0" spc="-5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ru-RU" sz="2400" b="1" kern="0" dirty="0">
                <a:latin typeface="Trebuchet MS" panose="020B0603020202020204" pitchFamily="34" charset="0"/>
                <a:cs typeface="Calibri"/>
              </a:rPr>
              <a:t>и</a:t>
            </a:r>
            <a:r>
              <a:rPr lang="ru-RU" sz="2400" b="1" kern="0" spc="-5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отправка</a:t>
            </a:r>
            <a:r>
              <a:rPr lang="ru-RU" sz="2400" b="1" kern="0" spc="-15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ru-RU" sz="2400" b="1" kern="0" dirty="0">
                <a:latin typeface="Trebuchet MS" panose="020B0603020202020204" pitchFamily="34" charset="0"/>
                <a:cs typeface="Calibri"/>
              </a:rPr>
              <a:t>на</a:t>
            </a:r>
            <a:r>
              <a:rPr lang="ru-RU" sz="2400" b="1" kern="0" spc="-5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электронную</a:t>
            </a:r>
            <a:r>
              <a:rPr lang="ru-RU" sz="2400" b="1" kern="0" spc="5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почту Комиссии </a:t>
            </a:r>
            <a:r>
              <a:rPr lang="en-US" sz="2400" b="1" kern="0" spc="-10" dirty="0">
                <a:solidFill>
                  <a:srgbClr val="FF0000"/>
                </a:solidFill>
                <a:latin typeface="Trebuchet MS" panose="020B0603020202020204" pitchFamily="34" charset="0"/>
                <a:cs typeface="Calibri"/>
              </a:rPr>
              <a:t>ZAMENA@RLOLIFT.RU</a:t>
            </a:r>
            <a:endParaRPr lang="ru-RU" sz="2400" b="1" kern="0" spc="-10" dirty="0">
              <a:solidFill>
                <a:srgbClr val="FF0000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0C65C-F424-8F93-9AF8-F64A38B3950F}"/>
              </a:ext>
            </a:extLst>
          </p:cNvPr>
          <p:cNvSpPr txBox="1"/>
          <p:nvPr/>
        </p:nvSpPr>
        <p:spPr>
          <a:xfrm>
            <a:off x="2639561" y="4663712"/>
            <a:ext cx="101529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defTabSz="914400">
              <a:spcBef>
                <a:spcPts val="100"/>
              </a:spcBef>
              <a:tabLst>
                <a:tab pos="676910" algn="l"/>
              </a:tabLst>
              <a:defRPr/>
            </a:pP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3.    Согласование завода-производителя и комплектации лифтового     оборудования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84B42-0EAD-3979-96FA-EDD0707266E9}"/>
              </a:ext>
            </a:extLst>
          </p:cNvPr>
          <p:cNvSpPr txBox="1"/>
          <p:nvPr/>
        </p:nvSpPr>
        <p:spPr>
          <a:xfrm>
            <a:off x="2669487" y="5684105"/>
            <a:ext cx="95777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defTabSz="914400">
              <a:spcBef>
                <a:spcPts val="100"/>
              </a:spcBef>
              <a:tabLst>
                <a:tab pos="676910" algn="l"/>
              </a:tabLst>
              <a:defRPr/>
            </a:pP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4.    Расчет сроков проведения и стоимости полного комплекса работ по замене лифтов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EB94C-D339-6570-67D3-958EE488F0CD}"/>
              </a:ext>
            </a:extLst>
          </p:cNvPr>
          <p:cNvSpPr txBox="1"/>
          <p:nvPr/>
        </p:nvSpPr>
        <p:spPr>
          <a:xfrm>
            <a:off x="2669487" y="6741645"/>
            <a:ext cx="95777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defTabSz="914400">
              <a:spcBef>
                <a:spcPts val="100"/>
              </a:spcBef>
              <a:tabLst>
                <a:tab pos="676910" algn="l"/>
              </a:tabLst>
              <a:defRPr/>
            </a:pP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5.    </a:t>
            </a:r>
            <a:r>
              <a:rPr lang="ru-RU" sz="2400" b="1" kern="0" spc="-10" dirty="0">
                <a:solidFill>
                  <a:srgbClr val="FF0000"/>
                </a:solidFill>
                <a:latin typeface="Trebuchet MS" panose="020B0603020202020204" pitchFamily="34" charset="0"/>
                <a:cs typeface="Calibri"/>
              </a:rPr>
              <a:t>Проведение общего собрания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собственников МКД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1FDAE-AA20-0DB9-452E-A3BEC7470661}"/>
              </a:ext>
            </a:extLst>
          </p:cNvPr>
          <p:cNvSpPr txBox="1"/>
          <p:nvPr/>
        </p:nvSpPr>
        <p:spPr>
          <a:xfrm>
            <a:off x="2669487" y="7441172"/>
            <a:ext cx="100006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defTabSz="914400">
              <a:spcBef>
                <a:spcPts val="100"/>
              </a:spcBef>
              <a:tabLst>
                <a:tab pos="676910" algn="l"/>
              </a:tabLst>
              <a:defRPr/>
            </a:pP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6.    </a:t>
            </a:r>
            <a:r>
              <a:rPr lang="ru-RU" sz="2400" b="1" kern="0" spc="-10" dirty="0">
                <a:solidFill>
                  <a:srgbClr val="FF0000"/>
                </a:solidFill>
                <a:latin typeface="Trebuchet MS" panose="020B0603020202020204" pitchFamily="34" charset="0"/>
                <a:cs typeface="Calibri"/>
              </a:rPr>
              <a:t>Заключение договора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на проведение работ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D62702-85E4-FF10-563D-145DFBBD7C91}"/>
              </a:ext>
            </a:extLst>
          </p:cNvPr>
          <p:cNvSpPr txBox="1"/>
          <p:nvPr/>
        </p:nvSpPr>
        <p:spPr>
          <a:xfrm>
            <a:off x="2639562" y="3596148"/>
            <a:ext cx="101529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defTabSz="914400">
              <a:spcBef>
                <a:spcPts val="100"/>
              </a:spcBef>
              <a:tabLst>
                <a:tab pos="676910" algn="l"/>
              </a:tabLst>
              <a:defRPr/>
            </a:pPr>
            <a:r>
              <a:rPr lang="en-US" sz="2400" b="1" kern="0" spc="-10" dirty="0">
                <a:latin typeface="Trebuchet MS" panose="020B0603020202020204" pitchFamily="34" charset="0"/>
                <a:cs typeface="Calibri"/>
              </a:rPr>
              <a:t>2</a:t>
            </a:r>
            <a:r>
              <a:rPr lang="ru-RU" sz="2400" b="1" kern="0" spc="-1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Calibri"/>
              </a:rPr>
              <a:t>.</a:t>
            </a:r>
            <a:r>
              <a:rPr lang="ru-RU" sz="2400" b="1" kern="0" spc="-10" dirty="0">
                <a:solidFill>
                  <a:srgbClr val="FF0000"/>
                </a:solidFill>
                <a:latin typeface="Trebuchet MS" panose="020B0603020202020204" pitchFamily="34" charset="0"/>
                <a:cs typeface="Calibri"/>
              </a:rPr>
              <a:t>    Подтверждение  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Комиссией  возможности участия МКД в                                           проекте</a:t>
            </a:r>
            <a:endParaRPr lang="ru-RU" sz="2400" b="1" kern="0" spc="-10" dirty="0">
              <a:solidFill>
                <a:srgbClr val="C00000"/>
              </a:solidFill>
              <a:latin typeface="Trebuchet MS" panose="020B0603020202020204" pitchFamily="34" charset="0"/>
              <a:cs typeface="Calibri"/>
            </a:endParaRPr>
          </a:p>
        </p:txBody>
      </p:sp>
      <p:grpSp>
        <p:nvGrpSpPr>
          <p:cNvPr id="35" name="object 9">
            <a:extLst>
              <a:ext uri="{FF2B5EF4-FFF2-40B4-BE49-F238E27FC236}">
                <a16:creationId xmlns:a16="http://schemas.microsoft.com/office/drawing/2014/main" id="{97A18A8C-4746-04FF-DC3A-848E812623A9}"/>
              </a:ext>
            </a:extLst>
          </p:cNvPr>
          <p:cNvGrpSpPr/>
          <p:nvPr/>
        </p:nvGrpSpPr>
        <p:grpSpPr>
          <a:xfrm>
            <a:off x="2859782" y="8215016"/>
            <a:ext cx="10012360" cy="887504"/>
            <a:chOff x="1687067" y="4750310"/>
            <a:chExt cx="9185275" cy="949960"/>
          </a:xfrm>
          <a:solidFill>
            <a:schemeClr val="bg1"/>
          </a:solidFill>
        </p:grpSpPr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68B1F8EA-C560-9C53-D0B8-8CE0F27BB010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8838450" y="0"/>
                  </a:moveTo>
                  <a:lnTo>
                    <a:pt x="308597" y="0"/>
                  </a:lnTo>
                  <a:lnTo>
                    <a:pt x="246404" y="3086"/>
                  </a:lnTo>
                  <a:lnTo>
                    <a:pt x="188477" y="11937"/>
                  </a:lnTo>
                  <a:lnTo>
                    <a:pt x="136057" y="25941"/>
                  </a:lnTo>
                  <a:lnTo>
                    <a:pt x="90385" y="44489"/>
                  </a:lnTo>
                  <a:lnTo>
                    <a:pt x="52703" y="66969"/>
                  </a:lnTo>
                  <a:lnTo>
                    <a:pt x="24251" y="92770"/>
                  </a:lnTo>
                  <a:lnTo>
                    <a:pt x="0" y="151891"/>
                  </a:lnTo>
                  <a:lnTo>
                    <a:pt x="0" y="759459"/>
                  </a:lnTo>
                  <a:lnTo>
                    <a:pt x="24251" y="818581"/>
                  </a:lnTo>
                  <a:lnTo>
                    <a:pt x="52703" y="844382"/>
                  </a:lnTo>
                  <a:lnTo>
                    <a:pt x="90385" y="866862"/>
                  </a:lnTo>
                  <a:lnTo>
                    <a:pt x="136057" y="885410"/>
                  </a:lnTo>
                  <a:lnTo>
                    <a:pt x="188477" y="899414"/>
                  </a:lnTo>
                  <a:lnTo>
                    <a:pt x="246404" y="908265"/>
                  </a:lnTo>
                  <a:lnTo>
                    <a:pt x="308597" y="911351"/>
                  </a:lnTo>
                  <a:lnTo>
                    <a:pt x="8838450" y="911351"/>
                  </a:lnTo>
                  <a:lnTo>
                    <a:pt x="8900643" y="908265"/>
                  </a:lnTo>
                  <a:lnTo>
                    <a:pt x="8958570" y="899414"/>
                  </a:lnTo>
                  <a:lnTo>
                    <a:pt x="9010990" y="885410"/>
                  </a:lnTo>
                  <a:lnTo>
                    <a:pt x="9056662" y="866862"/>
                  </a:lnTo>
                  <a:lnTo>
                    <a:pt x="9094344" y="844382"/>
                  </a:lnTo>
                  <a:lnTo>
                    <a:pt x="9122796" y="818581"/>
                  </a:lnTo>
                  <a:lnTo>
                    <a:pt x="9147048" y="759459"/>
                  </a:lnTo>
                  <a:lnTo>
                    <a:pt x="9147048" y="151891"/>
                  </a:lnTo>
                  <a:lnTo>
                    <a:pt x="9122796" y="92770"/>
                  </a:lnTo>
                  <a:lnTo>
                    <a:pt x="9094344" y="66969"/>
                  </a:lnTo>
                  <a:lnTo>
                    <a:pt x="9056662" y="44489"/>
                  </a:lnTo>
                  <a:lnTo>
                    <a:pt x="9010990" y="25941"/>
                  </a:lnTo>
                  <a:lnTo>
                    <a:pt x="8958570" y="11937"/>
                  </a:lnTo>
                  <a:lnTo>
                    <a:pt x="8900643" y="3086"/>
                  </a:lnTo>
                  <a:lnTo>
                    <a:pt x="8838450" y="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C3C8F287-C2E2-50E9-9A51-526800AF0DC3}"/>
                </a:ext>
              </a:extLst>
            </p:cNvPr>
            <p:cNvSpPr/>
            <p:nvPr/>
          </p:nvSpPr>
          <p:spPr>
            <a:xfrm>
              <a:off x="1706117" y="4769360"/>
              <a:ext cx="9147175" cy="911860"/>
            </a:xfrm>
            <a:custGeom>
              <a:avLst/>
              <a:gdLst/>
              <a:ahLst/>
              <a:cxnLst/>
              <a:rect l="l" t="t" r="r" b="b"/>
              <a:pathLst>
                <a:path w="9147175" h="911860">
                  <a:moveTo>
                    <a:pt x="0" y="151891"/>
                  </a:moveTo>
                  <a:lnTo>
                    <a:pt x="24251" y="92770"/>
                  </a:lnTo>
                  <a:lnTo>
                    <a:pt x="52703" y="66969"/>
                  </a:lnTo>
                  <a:lnTo>
                    <a:pt x="90385" y="44489"/>
                  </a:lnTo>
                  <a:lnTo>
                    <a:pt x="136057" y="25941"/>
                  </a:lnTo>
                  <a:lnTo>
                    <a:pt x="188477" y="11937"/>
                  </a:lnTo>
                  <a:lnTo>
                    <a:pt x="246404" y="3086"/>
                  </a:lnTo>
                  <a:lnTo>
                    <a:pt x="308597" y="0"/>
                  </a:lnTo>
                  <a:lnTo>
                    <a:pt x="8838450" y="0"/>
                  </a:lnTo>
                  <a:lnTo>
                    <a:pt x="8900643" y="3086"/>
                  </a:lnTo>
                  <a:lnTo>
                    <a:pt x="8958570" y="11937"/>
                  </a:lnTo>
                  <a:lnTo>
                    <a:pt x="9010990" y="25941"/>
                  </a:lnTo>
                  <a:lnTo>
                    <a:pt x="9056662" y="44489"/>
                  </a:lnTo>
                  <a:lnTo>
                    <a:pt x="9094344" y="66969"/>
                  </a:lnTo>
                  <a:lnTo>
                    <a:pt x="9122796" y="92770"/>
                  </a:lnTo>
                  <a:lnTo>
                    <a:pt x="9147048" y="151891"/>
                  </a:lnTo>
                  <a:lnTo>
                    <a:pt x="9147048" y="759459"/>
                  </a:lnTo>
                  <a:lnTo>
                    <a:pt x="9122796" y="818581"/>
                  </a:lnTo>
                  <a:lnTo>
                    <a:pt x="9094344" y="844382"/>
                  </a:lnTo>
                  <a:lnTo>
                    <a:pt x="9056662" y="866862"/>
                  </a:lnTo>
                  <a:lnTo>
                    <a:pt x="9010990" y="885410"/>
                  </a:lnTo>
                  <a:lnTo>
                    <a:pt x="8958570" y="899414"/>
                  </a:lnTo>
                  <a:lnTo>
                    <a:pt x="8900643" y="908265"/>
                  </a:lnTo>
                  <a:lnTo>
                    <a:pt x="8838450" y="911351"/>
                  </a:lnTo>
                  <a:lnTo>
                    <a:pt x="308597" y="911351"/>
                  </a:lnTo>
                  <a:lnTo>
                    <a:pt x="246404" y="908265"/>
                  </a:lnTo>
                  <a:lnTo>
                    <a:pt x="188477" y="899414"/>
                  </a:lnTo>
                  <a:lnTo>
                    <a:pt x="136057" y="885410"/>
                  </a:lnTo>
                  <a:lnTo>
                    <a:pt x="90385" y="866862"/>
                  </a:lnTo>
                  <a:lnTo>
                    <a:pt x="52703" y="844382"/>
                  </a:lnTo>
                  <a:lnTo>
                    <a:pt x="24251" y="818581"/>
                  </a:lnTo>
                  <a:lnTo>
                    <a:pt x="0" y="759459"/>
                  </a:lnTo>
                  <a:lnTo>
                    <a:pt x="0" y="151891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B11FDAE-AA20-0DB9-452E-A3BEC7470661}"/>
              </a:ext>
            </a:extLst>
          </p:cNvPr>
          <p:cNvSpPr txBox="1"/>
          <p:nvPr/>
        </p:nvSpPr>
        <p:spPr>
          <a:xfrm>
            <a:off x="2642613" y="8243269"/>
            <a:ext cx="1018188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77190" defTabSz="914400">
              <a:spcBef>
                <a:spcPts val="100"/>
              </a:spcBef>
              <a:tabLst>
                <a:tab pos="676910" algn="l"/>
              </a:tabLst>
              <a:defRPr/>
            </a:pPr>
            <a:r>
              <a:rPr lang="en-US" sz="2400" b="1" kern="0" spc="-10" dirty="0">
                <a:latin typeface="Trebuchet MS" panose="020B0603020202020204" pitchFamily="34" charset="0"/>
                <a:cs typeface="Calibri"/>
              </a:rPr>
              <a:t>7</a:t>
            </a:r>
            <a:r>
              <a:rPr lang="ru-RU" sz="2400" b="1" kern="0" spc="-10" dirty="0">
                <a:latin typeface="Trebuchet MS" panose="020B0603020202020204" pitchFamily="34" charset="0"/>
                <a:cs typeface="Calibri"/>
              </a:rPr>
              <a:t>.    Выполнение работ по замене лифтов, ввод лифтов в эксплуатацию</a:t>
            </a:r>
            <a:endParaRPr lang="ru-RU" sz="2400" b="1" kern="0" spc="-10" dirty="0">
              <a:solidFill>
                <a:srgbClr val="FF0000"/>
              </a:solidFill>
              <a:latin typeface="Trebuchet MS" panose="020B0603020202020204" pitchFamily="34" charset="0"/>
              <a:cs typeface="Calibri"/>
            </a:endParaRPr>
          </a:p>
        </p:txBody>
      </p:sp>
      <p:pic>
        <p:nvPicPr>
          <p:cNvPr id="39" name="Рисунок 38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639562" y="843815"/>
            <a:ext cx="10572751" cy="15043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ЭТАПЫ УЧАСТИЯ В ПРОЕКТЕ </a:t>
            </a:r>
            <a:br>
              <a:rPr lang="ru-RU" sz="2400" b="1" dirty="0">
                <a:latin typeface="Trebuchet MS" panose="020B0603020202020204" pitchFamily="34" charset="0"/>
              </a:rPr>
            </a:br>
            <a:r>
              <a:rPr lang="ru-RU" sz="2400" b="1" dirty="0">
                <a:latin typeface="Trebuchet MS" panose="020B0603020202020204" pitchFamily="34" charset="0"/>
              </a:rPr>
              <a:t>УСКОРЕННОЙ ЗАМЕНЫ ЛИФТОВ В РАССРОЧКУ</a:t>
            </a:r>
            <a:br>
              <a:rPr lang="ru-RU" sz="2400" b="1" dirty="0">
                <a:latin typeface="Trebuchet MS" panose="020B0603020202020204" pitchFamily="34" charset="0"/>
              </a:rPr>
            </a:br>
            <a:r>
              <a:rPr lang="ru-RU" sz="2400" b="1" dirty="0">
                <a:latin typeface="Trebuchet MS" panose="020B0603020202020204" pitchFamily="34" charset="0"/>
              </a:rPr>
              <a:t>ДЛЯ ВЛАДЕЛЬЦЕВ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СПЕЦИАЛЬНЫХ СЧЕТОВ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304768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3F1F91-04A6-491B-92DC-092EB5C14AB7}"/>
              </a:ext>
            </a:extLst>
          </p:cNvPr>
          <p:cNvGrpSpPr/>
          <p:nvPr/>
        </p:nvGrpSpPr>
        <p:grpSpPr>
          <a:xfrm>
            <a:off x="4496746" y="5954683"/>
            <a:ext cx="6862491" cy="2903415"/>
            <a:chOff x="1836351" y="-137599"/>
            <a:chExt cx="4396417" cy="2108212"/>
          </a:xfrm>
        </p:grpSpPr>
        <p:sp>
          <p:nvSpPr>
            <p:cNvPr id="9" name="Прямоугольник: скругленные углы 16">
              <a:extLst>
                <a:ext uri="{FF2B5EF4-FFF2-40B4-BE49-F238E27FC236}">
                  <a16:creationId xmlns:a16="http://schemas.microsoft.com/office/drawing/2014/main" id="{459B4711-F293-423E-ACE5-141DA3DB1FBE}"/>
                </a:ext>
              </a:extLst>
            </p:cNvPr>
            <p:cNvSpPr/>
            <p:nvPr/>
          </p:nvSpPr>
          <p:spPr>
            <a:xfrm>
              <a:off x="1953071" y="-137599"/>
              <a:ext cx="4162978" cy="206918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A34F5044-5851-44AF-91AA-0B181CF602AD}"/>
                </a:ext>
              </a:extLst>
            </p:cNvPr>
            <p:cNvSpPr txBox="1"/>
            <p:nvPr/>
          </p:nvSpPr>
          <p:spPr>
            <a:xfrm>
              <a:off x="1836351" y="309611"/>
              <a:ext cx="4396417" cy="1661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</a:pPr>
              <a:endParaRPr lang="ru-RU" sz="2933" b="1" dirty="0">
                <a:solidFill>
                  <a:srgbClr val="002060"/>
                </a:solidFill>
              </a:endParaRP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</a:pPr>
              <a:r>
                <a:rPr lang="ru-RU" sz="3200" b="1" dirty="0">
                  <a:solidFill>
                    <a:srgbClr val="002060"/>
                  </a:solidFill>
                </a:rPr>
                <a:t>• проведено более </a:t>
              </a:r>
              <a:r>
                <a:rPr lang="ru-RU" sz="3200" b="1" dirty="0">
                  <a:solidFill>
                    <a:srgbClr val="FF0000"/>
                  </a:solidFill>
                </a:rPr>
                <a:t>30 </a:t>
              </a:r>
              <a:r>
                <a:rPr lang="ru-RU" sz="3200" b="1" dirty="0">
                  <a:solidFill>
                    <a:srgbClr val="002060"/>
                  </a:solidFill>
                </a:rPr>
                <a:t>выездных совещаний в субъектах Российской Федерации с органами государственной власти, а также представителями УК, ТСЖ</a:t>
              </a:r>
              <a:endParaRPr lang="ru-RU" sz="2933" b="1" dirty="0">
                <a:solidFill>
                  <a:srgbClr val="002060"/>
                </a:solidFill>
              </a:endParaRPr>
            </a:p>
            <a:p>
              <a:pPr defTabSz="948243">
                <a:lnSpc>
                  <a:spcPct val="90000"/>
                </a:lnSpc>
                <a:spcBef>
                  <a:spcPct val="0"/>
                </a:spcBef>
              </a:pPr>
              <a:endParaRPr lang="ru-RU" sz="2133" b="1" dirty="0">
                <a:solidFill>
                  <a:srgbClr val="002060"/>
                </a:solidFill>
              </a:endParaRPr>
            </a:p>
            <a:p>
              <a:pPr marL="457189" indent="-457189" algn="just" defTabSz="948243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ru-RU" sz="3200" b="1" dirty="0">
                <a:solidFill>
                  <a:srgbClr val="002060"/>
                </a:solidFill>
              </a:endParaRPr>
            </a:p>
            <a:p>
              <a:pPr marL="380990" indent="-380990" algn="just" defTabSz="948243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ru-RU" sz="2133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541815" y="618098"/>
            <a:ext cx="842493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20</a:t>
            </a:r>
            <a:r>
              <a:rPr lang="en-US" sz="3200" b="1" dirty="0">
                <a:solidFill>
                  <a:srgbClr val="002060"/>
                </a:solidFill>
              </a:rPr>
              <a:t>2</a:t>
            </a:r>
            <a:r>
              <a:rPr lang="ru-RU" sz="3200" b="1" dirty="0">
                <a:solidFill>
                  <a:srgbClr val="002060"/>
                </a:solidFill>
              </a:rPr>
              <a:t>4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8" y="1818494"/>
            <a:ext cx="4275269" cy="32064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83" y="1818494"/>
            <a:ext cx="4643799" cy="34828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2" y="1731866"/>
            <a:ext cx="4448629" cy="3336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7" y="5591145"/>
            <a:ext cx="3932144" cy="2949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429" y="5721286"/>
            <a:ext cx="4259256" cy="28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>
            <a:extLst>
              <a:ext uri="{FF2B5EF4-FFF2-40B4-BE49-F238E27FC236}">
                <a16:creationId xmlns:a16="http://schemas.microsoft.com/office/drawing/2014/main" id="{133F0521-BC94-1548-B51F-49C698B18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117" y="1719075"/>
            <a:ext cx="1139302" cy="13502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93B9A5-335D-5AD0-3692-37CBA3740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19" y="1626173"/>
            <a:ext cx="1315024" cy="140707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2AB1805E-2BE9-3B8D-8207-E0433D573E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0588" y="1679107"/>
            <a:ext cx="1091695" cy="1407074"/>
          </a:xfrm>
          <a:prstGeom prst="rect">
            <a:avLst/>
          </a:prstGeom>
        </p:spPr>
      </p:pic>
      <p:pic>
        <p:nvPicPr>
          <p:cNvPr id="21" name="object 3">
            <a:extLst>
              <a:ext uri="{FF2B5EF4-FFF2-40B4-BE49-F238E27FC236}">
                <a16:creationId xmlns:a16="http://schemas.microsoft.com/office/drawing/2014/main" id="{8EA0FADA-A6B6-7A0C-90D8-70E8835CAF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4109" y="1669086"/>
            <a:ext cx="1449007" cy="1449007"/>
          </a:xfrm>
          <a:prstGeom prst="rect">
            <a:avLst/>
          </a:prstGeom>
        </p:spPr>
      </p:pic>
      <p:pic>
        <p:nvPicPr>
          <p:cNvPr id="22" name="object 10">
            <a:extLst>
              <a:ext uri="{FF2B5EF4-FFF2-40B4-BE49-F238E27FC236}">
                <a16:creationId xmlns:a16="http://schemas.microsoft.com/office/drawing/2014/main" id="{29F4CE82-1AE3-AB8B-A98E-F2265039336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8017" y="3668081"/>
            <a:ext cx="1327442" cy="1645330"/>
          </a:xfrm>
          <a:prstGeom prst="rect">
            <a:avLst/>
          </a:prstGeom>
        </p:spPr>
      </p:pic>
      <p:pic>
        <p:nvPicPr>
          <p:cNvPr id="23" name="object 9">
            <a:extLst>
              <a:ext uri="{FF2B5EF4-FFF2-40B4-BE49-F238E27FC236}">
                <a16:creationId xmlns:a16="http://schemas.microsoft.com/office/drawing/2014/main" id="{2BC30157-D3C1-F6C3-7A7B-530EFC3921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27833" y="1487327"/>
            <a:ext cx="1186802" cy="154592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C0A895-458B-D435-55BA-05E1857CB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763" y="1725020"/>
            <a:ext cx="1315131" cy="13611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034602-0320-903A-646C-582995C2F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078" y="1669086"/>
            <a:ext cx="1916807" cy="143760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3A49ED-B1BF-2C4D-664B-9F232C7DDCA7}"/>
              </a:ext>
            </a:extLst>
          </p:cNvPr>
          <p:cNvSpPr/>
          <p:nvPr/>
        </p:nvSpPr>
        <p:spPr>
          <a:xfrm>
            <a:off x="426828" y="3116965"/>
            <a:ext cx="1873092" cy="33855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B4B4FF-9338-0AED-2888-1517F93E05B4}"/>
              </a:ext>
            </a:extLst>
          </p:cNvPr>
          <p:cNvSpPr/>
          <p:nvPr/>
        </p:nvSpPr>
        <p:spPr>
          <a:xfrm>
            <a:off x="1760910" y="3116965"/>
            <a:ext cx="1830699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Московская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7F7AF66-95C6-2AF2-9F98-75F96410543E}"/>
              </a:ext>
            </a:extLst>
          </p:cNvPr>
          <p:cNvSpPr/>
          <p:nvPr/>
        </p:nvSpPr>
        <p:spPr>
          <a:xfrm>
            <a:off x="3265521" y="3106691"/>
            <a:ext cx="1830699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Удмуртская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республика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EC11724-9193-33A9-4145-AF3F4E185645}"/>
              </a:ext>
            </a:extLst>
          </p:cNvPr>
          <p:cNvSpPr/>
          <p:nvPr/>
        </p:nvSpPr>
        <p:spPr>
          <a:xfrm>
            <a:off x="4698581" y="3105418"/>
            <a:ext cx="1727518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Красноярский 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край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EAB0583-18AD-C983-A944-F2C5C1BCE64A}"/>
              </a:ext>
            </a:extLst>
          </p:cNvPr>
          <p:cNvSpPr/>
          <p:nvPr/>
        </p:nvSpPr>
        <p:spPr>
          <a:xfrm>
            <a:off x="6278875" y="3091584"/>
            <a:ext cx="1377155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Санкт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Петербург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E49F1C-F122-0391-A5BE-26EB81687DBB}"/>
              </a:ext>
            </a:extLst>
          </p:cNvPr>
          <p:cNvSpPr/>
          <p:nvPr/>
        </p:nvSpPr>
        <p:spPr>
          <a:xfrm>
            <a:off x="7551819" y="3116965"/>
            <a:ext cx="1564946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Челябинская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C8457BD-167C-4BCA-25AB-B101F731E88D}"/>
              </a:ext>
            </a:extLst>
          </p:cNvPr>
          <p:cNvSpPr/>
          <p:nvPr/>
        </p:nvSpPr>
        <p:spPr>
          <a:xfrm>
            <a:off x="8979630" y="3130712"/>
            <a:ext cx="1710133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Архангельская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02DDAD9-D9E6-EC1B-951C-8894E9112D4C}"/>
              </a:ext>
            </a:extLst>
          </p:cNvPr>
          <p:cNvSpPr/>
          <p:nvPr/>
        </p:nvSpPr>
        <p:spPr>
          <a:xfrm>
            <a:off x="4825002" y="5393287"/>
            <a:ext cx="1971887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Новгородская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5F561B-B307-94E7-9FB3-E4BB9DF6D1CD}"/>
              </a:ext>
            </a:extLst>
          </p:cNvPr>
          <p:cNvSpPr/>
          <p:nvPr/>
        </p:nvSpPr>
        <p:spPr>
          <a:xfrm>
            <a:off x="14066954" y="3106561"/>
            <a:ext cx="1114162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Тверская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EA0DC81-0926-79AE-EE39-C7FC2C7AC3D3}"/>
              </a:ext>
            </a:extLst>
          </p:cNvPr>
          <p:cNvSpPr/>
          <p:nvPr/>
        </p:nvSpPr>
        <p:spPr>
          <a:xfrm>
            <a:off x="10732847" y="3091583"/>
            <a:ext cx="1718025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Волгоградская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B9FDB19-43BF-AE46-6DFA-A89CE13BAF7E}"/>
              </a:ext>
            </a:extLst>
          </p:cNvPr>
          <p:cNvSpPr/>
          <p:nvPr/>
        </p:nvSpPr>
        <p:spPr>
          <a:xfrm>
            <a:off x="229118" y="5440951"/>
            <a:ext cx="2167300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Владимирская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FAB6D2-BA4D-21C1-FC5F-0068D52DF427}"/>
              </a:ext>
            </a:extLst>
          </p:cNvPr>
          <p:cNvSpPr/>
          <p:nvPr/>
        </p:nvSpPr>
        <p:spPr>
          <a:xfrm>
            <a:off x="7945342" y="5399682"/>
            <a:ext cx="1324787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Курская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DE2275-9F8E-5966-13A4-A5C25FE1E893}"/>
              </a:ext>
            </a:extLst>
          </p:cNvPr>
          <p:cNvSpPr/>
          <p:nvPr/>
        </p:nvSpPr>
        <p:spPr>
          <a:xfrm>
            <a:off x="9336665" y="5362092"/>
            <a:ext cx="1458982" cy="586580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Республика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Карелия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54E5875-4222-8DB6-4B76-E212E4A42EE5}"/>
              </a:ext>
            </a:extLst>
          </p:cNvPr>
          <p:cNvSpPr/>
          <p:nvPr/>
        </p:nvSpPr>
        <p:spPr>
          <a:xfrm>
            <a:off x="12276289" y="3099291"/>
            <a:ext cx="1765332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Ленинградская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5049223-A4AC-40C9-EA21-55563F09B718}"/>
              </a:ext>
            </a:extLst>
          </p:cNvPr>
          <p:cNvSpPr/>
          <p:nvPr/>
        </p:nvSpPr>
        <p:spPr>
          <a:xfrm>
            <a:off x="10905360" y="5294901"/>
            <a:ext cx="1458982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Ростовская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CEBA64A-F90B-6744-4973-0EE6EB1814C1}"/>
              </a:ext>
            </a:extLst>
          </p:cNvPr>
          <p:cNvSpPr/>
          <p:nvPr/>
        </p:nvSpPr>
        <p:spPr>
          <a:xfrm>
            <a:off x="11783977" y="5285051"/>
            <a:ext cx="2399616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Тульская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73C6C8-9001-F2F8-7E56-75210BABF00B}"/>
              </a:ext>
            </a:extLst>
          </p:cNvPr>
          <p:cNvSpPr/>
          <p:nvPr/>
        </p:nvSpPr>
        <p:spPr>
          <a:xfrm>
            <a:off x="13739200" y="5296522"/>
            <a:ext cx="1624937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Костромская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F78749B-C8A7-7757-D045-2B4808C17AC5}"/>
              </a:ext>
            </a:extLst>
          </p:cNvPr>
          <p:cNvSpPr/>
          <p:nvPr/>
        </p:nvSpPr>
        <p:spPr>
          <a:xfrm>
            <a:off x="1759943" y="7338745"/>
            <a:ext cx="1915371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Нижегородская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DC5E9BA-BC70-A169-9912-012F71E4963B}"/>
              </a:ext>
            </a:extLst>
          </p:cNvPr>
          <p:cNvSpPr/>
          <p:nvPr/>
        </p:nvSpPr>
        <p:spPr>
          <a:xfrm>
            <a:off x="402325" y="7313623"/>
            <a:ext cx="1691300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Омская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 область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807B785-3444-E7AC-28D7-3A3257864857}"/>
              </a:ext>
            </a:extLst>
          </p:cNvPr>
          <p:cNvSpPr/>
          <p:nvPr/>
        </p:nvSpPr>
        <p:spPr>
          <a:xfrm>
            <a:off x="1904423" y="5405581"/>
            <a:ext cx="1879516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Республика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Коми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F393AD2-FC14-D1D9-FC41-E25D93FAE254}"/>
              </a:ext>
            </a:extLst>
          </p:cNvPr>
          <p:cNvSpPr/>
          <p:nvPr/>
        </p:nvSpPr>
        <p:spPr>
          <a:xfrm>
            <a:off x="3370089" y="5373716"/>
            <a:ext cx="1995700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Самарская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611E930-ACD8-8A59-1856-84BB19B18300}"/>
              </a:ext>
            </a:extLst>
          </p:cNvPr>
          <p:cNvSpPr/>
          <p:nvPr/>
        </p:nvSpPr>
        <p:spPr>
          <a:xfrm>
            <a:off x="6495694" y="5393286"/>
            <a:ext cx="1564946" cy="584775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Тамбовская</a:t>
            </a:r>
          </a:p>
          <a:p>
            <a:pPr algn="ctr"/>
            <a:r>
              <a:rPr lang="ru-RU" sz="1600" b="1" dirty="0">
                <a:ln w="11430">
                  <a:noFill/>
                </a:ln>
                <a:latin typeface="IBM Plex Sans SemiBold" panose="020B0703050203000203" pitchFamily="34" charset="0"/>
                <a:cs typeface="Arial" panose="020B0604020202020204" pitchFamily="34" charset="0"/>
              </a:rPr>
              <a:t>область</a:t>
            </a: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E0EAF401-BF86-5375-064D-B478EE15611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2510" y="1621594"/>
            <a:ext cx="1088977" cy="1432389"/>
          </a:xfrm>
          <a:prstGeom prst="rect">
            <a:avLst/>
          </a:prstGeom>
        </p:spPr>
      </p:pic>
      <p:pic>
        <p:nvPicPr>
          <p:cNvPr id="16" name="object 6">
            <a:extLst>
              <a:ext uri="{FF2B5EF4-FFF2-40B4-BE49-F238E27FC236}">
                <a16:creationId xmlns:a16="http://schemas.microsoft.com/office/drawing/2014/main" id="{3E316384-E8CD-2B45-3BF8-D74B85B1246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06599" y="1599376"/>
            <a:ext cx="1176224" cy="1437606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93C4746-C7C7-61C2-4F12-9F21531CAA01}"/>
              </a:ext>
            </a:extLst>
          </p:cNvPr>
          <p:cNvSpPr/>
          <p:nvPr/>
        </p:nvSpPr>
        <p:spPr>
          <a:xfrm>
            <a:off x="1759945" y="532455"/>
            <a:ext cx="11600063" cy="509242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algn="ctr">
              <a:lnSpc>
                <a:spcPts val="3556"/>
              </a:lnSpc>
            </a:pPr>
            <a:r>
              <a:rPr lang="ru-RU" sz="2400" b="1" dirty="0">
                <a:ln w="11430">
                  <a:noFill/>
                </a:ln>
                <a:solidFill>
                  <a:schemeClr val="tx2">
                    <a:lumMod val="50000"/>
                  </a:schemeClr>
                </a:solidFill>
                <a:latin typeface="IBM Plex Sans SemiBold" panose="020B0703050203000203" pitchFamily="34" charset="0"/>
                <a:cs typeface="Arial" panose="020B0604020202020204" pitchFamily="34" charset="0"/>
              </a:rPr>
              <a:t>ГЕОГРАФИЯ РЕАЛИЗОВАННЫХ ПРОЕКТОВ</a:t>
            </a:r>
          </a:p>
        </p:txBody>
      </p:sp>
      <p:pic>
        <p:nvPicPr>
          <p:cNvPr id="50" name="Рисунок 49" descr="Изображение выглядит как герб, корона, искус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9F20A36-21D9-38A1-6CF6-3EA5A846EB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5" y="3550365"/>
            <a:ext cx="1862667" cy="185521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имвол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D975E6D-149E-EE26-9564-11AD186C2B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12" y="4040172"/>
            <a:ext cx="1102508" cy="12789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лень, лошадь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744046C-0BDD-1A98-C9DD-99E77FC8DA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14" y="3762887"/>
            <a:ext cx="1371083" cy="149448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рона, аксессуар, герб, королевские драгоценности&#10;&#10;Автоматически созданное описание">
            <a:extLst>
              <a:ext uri="{FF2B5EF4-FFF2-40B4-BE49-F238E27FC236}">
                <a16:creationId xmlns:a16="http://schemas.microsoft.com/office/drawing/2014/main" id="{6665596E-3FB2-B744-C36F-CEF0197AAB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31" y="3672033"/>
            <a:ext cx="1421843" cy="14787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лекопитающее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4E82CAA-1ED5-DBFC-82DC-F91278156B4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49" y="3658429"/>
            <a:ext cx="1247214" cy="14515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инструмент, символ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8CA708C-5EDA-7985-29E3-833D9F19FD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872" y="1803380"/>
            <a:ext cx="1123241" cy="128049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герб, эмблема, символ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D66C968-F2E6-E1C9-1488-868CBD1BF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85" y="3845945"/>
            <a:ext cx="1203862" cy="1264055"/>
          </a:xfrm>
          <a:prstGeom prst="rect">
            <a:avLst/>
          </a:prstGeom>
        </p:spPr>
      </p:pic>
      <p:pic>
        <p:nvPicPr>
          <p:cNvPr id="2048" name="Рисунок 2047" descr="Изображение выглядит как символ, герб, эмблем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7E032EE1-03CA-D589-D567-AE2BCFD1FEF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8" y="5990186"/>
            <a:ext cx="1023935" cy="1281967"/>
          </a:xfrm>
          <a:prstGeom prst="rect">
            <a:avLst/>
          </a:prstGeom>
        </p:spPr>
      </p:pic>
      <p:pic>
        <p:nvPicPr>
          <p:cNvPr id="2051" name="Рисунок 2050" descr="Изображение выглядит как олень, млекопитающее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7F281947-C951-0CBB-E21F-21057C008E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33" y="6041337"/>
            <a:ext cx="1219356" cy="1255938"/>
          </a:xfrm>
          <a:prstGeom prst="rect">
            <a:avLst/>
          </a:prstGeom>
        </p:spPr>
      </p:pic>
      <p:pic>
        <p:nvPicPr>
          <p:cNvPr id="2053" name="Рисунок 2052" descr="Изображение выглядит как корона, герб, символ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1F66AC8E-2879-E37A-C5BA-F3278265CE1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654" y="3634450"/>
            <a:ext cx="1873092" cy="1604615"/>
          </a:xfrm>
          <a:prstGeom prst="rect">
            <a:avLst/>
          </a:prstGeom>
        </p:spPr>
      </p:pic>
      <p:pic>
        <p:nvPicPr>
          <p:cNvPr id="2055" name="Рисунок 2054" descr="Изображение выглядит как эмблема, символ, герб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3FBE067D-DDB1-AB8E-4C0D-A54D721F054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907" y="3479920"/>
            <a:ext cx="1260789" cy="1645329"/>
          </a:xfrm>
          <a:prstGeom prst="rect">
            <a:avLst/>
          </a:prstGeom>
        </p:spPr>
      </p:pic>
      <p:pic>
        <p:nvPicPr>
          <p:cNvPr id="2057" name="Рисунок 2056" descr="Изображение выглядит как герб, символ, эмблем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F0C07E4-D0E4-3E85-84A6-8C11E1775F8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46" y="3738175"/>
            <a:ext cx="1147884" cy="1543904"/>
          </a:xfrm>
          <a:prstGeom prst="rect">
            <a:avLst/>
          </a:prstGeom>
        </p:spPr>
      </p:pic>
      <p:sp>
        <p:nvSpPr>
          <p:cNvPr id="2058" name="TextBox 2057">
            <a:extLst>
              <a:ext uri="{FF2B5EF4-FFF2-40B4-BE49-F238E27FC236}">
                <a16:creationId xmlns:a16="http://schemas.microsoft.com/office/drawing/2014/main" id="{57051DFE-8A0F-6F89-EEE7-CCB1800A3379}"/>
              </a:ext>
            </a:extLst>
          </p:cNvPr>
          <p:cNvSpPr txBox="1"/>
          <p:nvPr/>
        </p:nvSpPr>
        <p:spPr>
          <a:xfrm>
            <a:off x="249230" y="8072313"/>
            <a:ext cx="6882196" cy="774868"/>
          </a:xfrm>
          <a:prstGeom prst="roundRect">
            <a:avLst>
              <a:gd name="adj" fmla="val 17999"/>
            </a:avLst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12740"/>
            <a:r>
              <a:rPr lang="ru-RU" sz="195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IBM Plex Sans SemiBold" panose="020B0703050203000203" pitchFamily="34" charset="0"/>
              </a:rPr>
              <a:t>Введено в </a:t>
            </a:r>
            <a:r>
              <a:rPr lang="ru-RU" sz="1956" i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IBM Plex Sans SemiBold" panose="020B0703050203000203" pitchFamily="34" charset="0"/>
              </a:rPr>
              <a:t>эксплуатацию более </a:t>
            </a:r>
            <a:r>
              <a:rPr lang="ru-RU" sz="1956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IBM Plex Sans SemiBold" panose="020B0703050203000203" pitchFamily="34" charset="0"/>
              </a:rPr>
              <a:t>1200</a:t>
            </a:r>
            <a:r>
              <a:rPr lang="ru-RU" sz="1956" b="1" i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IBM Plex Sans SemiBold" panose="020B0703050203000203" pitchFamily="34" charset="0"/>
              </a:rPr>
              <a:t> </a:t>
            </a:r>
            <a:r>
              <a:rPr lang="ru-RU" sz="1956" i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IBM Plex Sans SemiBold" panose="020B0703050203000203" pitchFamily="34" charset="0"/>
              </a:rPr>
              <a:t>современных</a:t>
            </a:r>
          </a:p>
          <a:p>
            <a:pPr algn="ctr" defTabSz="812740"/>
            <a:r>
              <a:rPr lang="ru-RU" sz="1956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IBM Plex Sans SemiBold" panose="020B0703050203000203" pitchFamily="34" charset="0"/>
              </a:rPr>
              <a:t>энергоэффективных лифтов!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1B56512C-7624-3B26-9D2D-3FF3D6048EA0}"/>
              </a:ext>
            </a:extLst>
          </p:cNvPr>
          <p:cNvSpPr txBox="1"/>
          <p:nvPr/>
        </p:nvSpPr>
        <p:spPr>
          <a:xfrm>
            <a:off x="8720573" y="8098661"/>
            <a:ext cx="6882197" cy="768154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12740"/>
            <a:r>
              <a:rPr lang="ru-RU" sz="1956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BM Plex Sans SemiBold" panose="020B0703050203000203" pitchFamily="34" charset="0"/>
              </a:rPr>
              <a:t>Более</a:t>
            </a:r>
            <a:r>
              <a:rPr lang="ru-RU" sz="1956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IBM Plex Sans SemiBold" panose="020B0703050203000203" pitchFamily="34" charset="0"/>
              </a:rPr>
              <a:t> </a:t>
            </a:r>
            <a:r>
              <a:rPr lang="ru-RU" sz="1956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IBM Plex Sans SemiBold" panose="020B0703050203000203" pitchFamily="34" charset="0"/>
              </a:rPr>
              <a:t>180 000 </a:t>
            </a:r>
            <a:r>
              <a:rPr lang="ru-RU" sz="1956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BM Plex Sans SemiBold" panose="020B0703050203000203" pitchFamily="34" charset="0"/>
              </a:rPr>
              <a:t>жителей досрочно улучшили </a:t>
            </a:r>
          </a:p>
          <a:p>
            <a:pPr algn="ctr" defTabSz="812740"/>
            <a:r>
              <a:rPr lang="ru-RU" sz="1956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BM Plex Sans SemiBold" panose="020B0703050203000203" pitchFamily="34" charset="0"/>
              </a:rPr>
              <a:t>безопасность и комфорт проживания!</a:t>
            </a:r>
          </a:p>
        </p:txBody>
      </p:sp>
      <p:pic>
        <p:nvPicPr>
          <p:cNvPr id="51" name="Рисунок 50" descr="Изображение выглядит как текст&#10;&#10;Автоматически созданное описание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67749-350A-D185-FD97-E5FA7A759EE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10471" y="5958491"/>
            <a:ext cx="1296128" cy="1335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815AC-71F5-B8A9-D3EB-126C23BBCB49}"/>
              </a:ext>
            </a:extLst>
          </p:cNvPr>
          <p:cNvSpPr txBox="1"/>
          <p:nvPr/>
        </p:nvSpPr>
        <p:spPr>
          <a:xfrm>
            <a:off x="3690328" y="7338745"/>
            <a:ext cx="152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Воронежская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область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B0622-0179-E337-E08C-D0D2D8305B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67213" y="6200694"/>
            <a:ext cx="1287464" cy="1044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A9533-C7E6-45AE-6A06-C26D95209D57}"/>
              </a:ext>
            </a:extLst>
          </p:cNvPr>
          <p:cNvSpPr txBox="1"/>
          <p:nvPr/>
        </p:nvSpPr>
        <p:spPr>
          <a:xfrm>
            <a:off x="5118017" y="7317575"/>
            <a:ext cx="163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Свердловская</a:t>
            </a:r>
            <a:r>
              <a:rPr lang="ru-RU" dirty="0"/>
              <a:t> </a:t>
            </a:r>
          </a:p>
          <a:p>
            <a:pPr algn="ctr"/>
            <a:r>
              <a:rPr lang="ru-RU" b="1" dirty="0"/>
              <a:t>область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FC0CAB-2C1D-5377-C556-7D90C78BEA6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6878074" y="6127780"/>
            <a:ext cx="1004857" cy="1278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FDF7A4-ABD4-61AD-5BC4-BB239CAC4CF3}"/>
              </a:ext>
            </a:extLst>
          </p:cNvPr>
          <p:cNvSpPr txBox="1"/>
          <p:nvPr/>
        </p:nvSpPr>
        <p:spPr>
          <a:xfrm>
            <a:off x="6738564" y="7318908"/>
            <a:ext cx="116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Липецкая</a:t>
            </a:r>
          </a:p>
          <a:p>
            <a:pPr algn="ctr"/>
            <a:r>
              <a:rPr lang="ru-RU" b="1" dirty="0"/>
              <a:t>область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3F9EC-21D5-B0A4-D8EB-B8BAB61804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78801" y="6127780"/>
            <a:ext cx="1175325" cy="1324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0BCF58-23A6-378B-3784-AC899AF4844B}"/>
              </a:ext>
            </a:extLst>
          </p:cNvPr>
          <p:cNvSpPr txBox="1"/>
          <p:nvPr/>
        </p:nvSpPr>
        <p:spPr>
          <a:xfrm>
            <a:off x="7904560" y="7346441"/>
            <a:ext cx="151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Мурманская</a:t>
            </a:r>
            <a:r>
              <a:rPr lang="ru-RU" dirty="0"/>
              <a:t> </a:t>
            </a:r>
          </a:p>
          <a:p>
            <a:pPr algn="ctr"/>
            <a:r>
              <a:rPr lang="ru-RU" b="1" dirty="0"/>
              <a:t>область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46288-469F-EC19-6821-60FD92C68D2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28367" y="6010626"/>
            <a:ext cx="1339791" cy="13358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A6E41-5994-C56B-53BC-EDB8FC1AB7B7}"/>
              </a:ext>
            </a:extLst>
          </p:cNvPr>
          <p:cNvSpPr txBox="1"/>
          <p:nvPr/>
        </p:nvSpPr>
        <p:spPr>
          <a:xfrm>
            <a:off x="9275786" y="7346441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Ярославская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область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40D5CD-A6F8-07C2-02FE-9C703F9CC8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652250" y="5778907"/>
            <a:ext cx="1210282" cy="153398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3E668C-9810-F5B4-93DA-D1D41C462F79}"/>
              </a:ext>
            </a:extLst>
          </p:cNvPr>
          <p:cNvSpPr txBox="1"/>
          <p:nvPr/>
        </p:nvSpPr>
        <p:spPr>
          <a:xfrm>
            <a:off x="10701254" y="7346441"/>
            <a:ext cx="1401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Пензенская</a:t>
            </a:r>
            <a:r>
              <a:rPr lang="ru-RU" dirty="0"/>
              <a:t> </a:t>
            </a:r>
          </a:p>
          <a:p>
            <a:pPr algn="ctr"/>
            <a:r>
              <a:rPr lang="ru-RU" b="1" dirty="0"/>
              <a:t>область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C2EBB12-244B-9149-B7CF-93A7EB83BEB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004894" y="5995511"/>
            <a:ext cx="1223069" cy="127177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979F186-70E0-3EFC-B765-B6947C6F6E79}"/>
              </a:ext>
            </a:extLst>
          </p:cNvPr>
          <p:cNvSpPr txBox="1"/>
          <p:nvPr/>
        </p:nvSpPr>
        <p:spPr>
          <a:xfrm>
            <a:off x="12092069" y="7356779"/>
            <a:ext cx="13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Курганская</a:t>
            </a:r>
          </a:p>
          <a:p>
            <a:pPr algn="ctr"/>
            <a:r>
              <a:rPr lang="ru-RU" b="1" dirty="0"/>
              <a:t>область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91EC39D-CA9C-CCBB-41A7-BD48E7D61D4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518361" y="5912469"/>
            <a:ext cx="1401602" cy="14600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A020D49-F403-6B79-F91A-AF56772411B1}"/>
              </a:ext>
            </a:extLst>
          </p:cNvPr>
          <p:cNvSpPr txBox="1"/>
          <p:nvPr/>
        </p:nvSpPr>
        <p:spPr>
          <a:xfrm>
            <a:off x="13607820" y="7363142"/>
            <a:ext cx="116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Брянская</a:t>
            </a:r>
            <a:r>
              <a:rPr lang="ru-RU" dirty="0"/>
              <a:t> </a:t>
            </a:r>
          </a:p>
          <a:p>
            <a:pPr algn="ctr"/>
            <a:r>
              <a:rPr lang="ru-RU" b="1" dirty="0"/>
              <a:t>область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4923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991" y="536385"/>
            <a:ext cx="1033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rebuchet MS" panose="020B0603020202020204" pitchFamily="34" charset="0"/>
              </a:rPr>
              <a:t>РЕШЕНИЕ СОБСТВЕННИКОВ К 2025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061" y="4572000"/>
            <a:ext cx="7805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latin typeface="Trebuchet MS" panose="020B0603020202020204" pitchFamily="34" charset="0"/>
              </a:rPr>
              <a:t>2. ФОРМА НАКОПЛЕНИЯ ВЗНОСОВ ДОЛЖНА ПЕРЕЙТИ В ФОНД КАПИТАЛЬНОГО РЕМОНТА</a:t>
            </a:r>
          </a:p>
          <a:p>
            <a:pPr algn="just"/>
            <a:endParaRPr lang="ru-RU" sz="3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3600" b="1" dirty="0">
                <a:solidFill>
                  <a:srgbClr val="FF0000"/>
                </a:solidFill>
                <a:latin typeface="Trebuchet MS" panose="020B0603020202020204" pitchFamily="34" charset="0"/>
              </a:rPr>
              <a:t>3. ЛИФТЫ ДОЛЖНЫ БЫТЬ ОСТАНОВЛЕНЫ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CF056-46E2-CEBD-8A33-F2D6FFF8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5" y="3286539"/>
            <a:ext cx="3716835" cy="5440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569" y="410967"/>
            <a:ext cx="2957810" cy="44929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3099" y="1832978"/>
            <a:ext cx="7612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600" b="1" dirty="0">
                <a:solidFill>
                  <a:srgbClr val="00B050"/>
                </a:solidFill>
                <a:latin typeface="Trebuchet MS" panose="020B0603020202020204" pitchFamily="34" charset="0"/>
              </a:rPr>
              <a:t>СОБСТВЕННИКИ ДОЛЖНЫ ОПРЕДЕЛИТЬ ИСТОЧНИКИ ФИНАНСИРОВАНИЯ И </a:t>
            </a:r>
            <a:r>
              <a:rPr lang="ru-RU" sz="3600" b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ЗАМЕНИТЬ ЛИФТЫ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B1EAB844-E007-5604-F1AF-49E3A1B30389}"/>
              </a:ext>
            </a:extLst>
          </p:cNvPr>
          <p:cNvSpPr/>
          <p:nvPr/>
        </p:nvSpPr>
        <p:spPr>
          <a:xfrm>
            <a:off x="10280468" y="3629703"/>
            <a:ext cx="2005541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027879E7-AFF7-4EF8-1A17-56C6AA85359B}"/>
              </a:ext>
            </a:extLst>
          </p:cNvPr>
          <p:cNvSpPr/>
          <p:nvPr/>
        </p:nvSpPr>
        <p:spPr>
          <a:xfrm>
            <a:off x="4776032" y="7988320"/>
            <a:ext cx="4774260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3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096" y="2658738"/>
            <a:ext cx="124718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rebuchet MS" panose="020B0603020202020204" pitchFamily="34" charset="0"/>
              </a:rPr>
              <a:t>1. СКАЧАТЬ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  <a:r>
              <a:rPr lang="ru-RU" sz="3600" dirty="0">
                <a:latin typeface="Trebuchet MS" panose="020B0603020202020204" pitchFamily="34" charset="0"/>
              </a:rPr>
              <a:t>ЗАЯВКУ       </a:t>
            </a:r>
            <a:r>
              <a:rPr lang="en-US" sz="3600" dirty="0">
                <a:latin typeface="Trebuchet MS" panose="020B0603020202020204" pitchFamily="34" charset="0"/>
              </a:rPr>
              <a:t>    </a:t>
            </a:r>
            <a:r>
              <a:rPr lang="ru-RU" sz="3600" dirty="0">
                <a:latin typeface="Trebuchet MS" panose="020B0603020202020204" pitchFamily="34" charset="0"/>
              </a:rPr>
              <a:t>           </a:t>
            </a:r>
            <a:r>
              <a:rPr lang="en-US" sz="3600" b="1" dirty="0">
                <a:solidFill>
                  <a:srgbClr val="FF0000"/>
                </a:solidFill>
                <a:latin typeface="Trebuchet MS" panose="020B0603020202020204" pitchFamily="34" charset="0"/>
              </a:rPr>
              <a:t>ZAMENA.RLOLIFT.RU</a:t>
            </a:r>
            <a:r>
              <a:rPr lang="ru-RU" sz="36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1627" y="451182"/>
            <a:ext cx="10572751" cy="15043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ПОРЯДОК</a:t>
            </a:r>
            <a:r>
              <a:rPr lang="ru-RU" sz="4000" b="1" dirty="0">
                <a:latin typeface="Trebuchet MS" panose="020B0603020202020204" pitchFamily="34" charset="0"/>
              </a:rPr>
              <a:t> ДЕЙСТВИЙ </a:t>
            </a:r>
            <a:br>
              <a:rPr lang="ru-RU" sz="4000" b="1" dirty="0">
                <a:latin typeface="Trebuchet MS" panose="020B0603020202020204" pitchFamily="34" charset="0"/>
              </a:rPr>
            </a:br>
            <a:r>
              <a:rPr lang="ru-RU" sz="4000" b="1" dirty="0">
                <a:latin typeface="Trebuchet MS" panose="020B0603020202020204" pitchFamily="34" charset="0"/>
              </a:rPr>
              <a:t>ДЛЯ ВЛАДЕЛЬЦЕВ </a:t>
            </a:r>
            <a:r>
              <a:rPr lang="ru-RU" sz="4000" b="1" dirty="0">
                <a:solidFill>
                  <a:srgbClr val="FF0000"/>
                </a:solidFill>
                <a:latin typeface="Trebuchet MS" panose="020B0603020202020204" pitchFamily="34" charset="0"/>
              </a:rPr>
              <a:t>СПЕЦИАЛЬНЫХ СЧЕТОВ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091807" y="2867603"/>
            <a:ext cx="134982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92096" y="3863459"/>
            <a:ext cx="50738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rebuchet MS" panose="020B0603020202020204" pitchFamily="34" charset="0"/>
              </a:rPr>
              <a:t>2. ЗАПОЛНИТЬ ЗАЯВКУ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2096" y="5043047"/>
            <a:ext cx="123964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rebuchet MS" panose="020B0603020202020204" pitchFamily="34" charset="0"/>
              </a:rPr>
              <a:t>3. НАПРАВИТЬ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  <a:r>
              <a:rPr lang="ru-RU" sz="3600" dirty="0">
                <a:latin typeface="Trebuchet MS" panose="020B0603020202020204" pitchFamily="34" charset="0"/>
              </a:rPr>
              <a:t>ЗАЯВКУ                  </a:t>
            </a:r>
            <a:r>
              <a:rPr lang="en-US" sz="3600" b="1" dirty="0">
                <a:solidFill>
                  <a:srgbClr val="FF0000"/>
                </a:solidFill>
                <a:latin typeface="Trebuchet MS" panose="020B0603020202020204" pitchFamily="34" charset="0"/>
              </a:rPr>
              <a:t>ZAMENA</a:t>
            </a:r>
            <a:r>
              <a:rPr lang="en-US" sz="4800" b="1" dirty="0">
                <a:solidFill>
                  <a:srgbClr val="FF0000"/>
                </a:solidFill>
                <a:latin typeface="Trebuchet MS" panose="020B0603020202020204" pitchFamily="34" charset="0"/>
              </a:rPr>
              <a:t>@</a:t>
            </a:r>
            <a:r>
              <a:rPr lang="en-US" sz="3600" b="1" dirty="0">
                <a:solidFill>
                  <a:srgbClr val="FF0000"/>
                </a:solidFill>
                <a:latin typeface="Trebuchet MS" panose="020B0603020202020204" pitchFamily="34" charset="0"/>
              </a:rPr>
              <a:t>RLOLIFT.RU</a:t>
            </a:r>
            <a:r>
              <a:rPr lang="ru-RU" sz="36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7286375" y="5251912"/>
            <a:ext cx="134982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86529" y="6779800"/>
            <a:ext cx="5160387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Trebuchet MS" panose="020B0603020202020204" pitchFamily="34" charset="0"/>
              </a:rPr>
              <a:t>Телефон для справок: </a:t>
            </a:r>
          </a:p>
          <a:p>
            <a:pPr algn="ctr"/>
            <a:r>
              <a:rPr lang="ru-RU" sz="3600" dirty="0">
                <a:latin typeface="Trebuchet MS" panose="020B0603020202020204" pitchFamily="34" charset="0"/>
              </a:rPr>
              <a:t>8(800) 500 06 84</a:t>
            </a:r>
          </a:p>
          <a:p>
            <a:pPr algn="ctr"/>
            <a:r>
              <a:rPr lang="ru-RU" sz="3600" dirty="0">
                <a:latin typeface="Trebuchet MS" panose="020B0603020202020204" pitchFamily="34" charset="0"/>
              </a:rPr>
              <a:t>(495)6859293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13" name="Рисунок 12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1" y="128121"/>
            <a:ext cx="822408" cy="7156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978889" y="231396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235008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01504-0139-4954-ECED-79059399CBA3}"/>
              </a:ext>
            </a:extLst>
          </p:cNvPr>
          <p:cNvSpPr/>
          <p:nvPr/>
        </p:nvSpPr>
        <p:spPr>
          <a:xfrm>
            <a:off x="13615804" y="187682"/>
            <a:ext cx="2427416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934" y="163731"/>
            <a:ext cx="928870" cy="9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39929" y="1312118"/>
            <a:ext cx="10572751" cy="1504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ЗАЯВКА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ДЛЯ УЧАСТИЯ В ПРОЕКТЕ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УСКОРЕННОЙ ЗАМЕНЫ ЛИФТОВ ДЛЯ ВЛАДЕЛЬЦЕВ СПЕЦИАЛЬНЫХ СЧЕТОВ</a:t>
            </a:r>
            <a:br>
              <a:rPr lang="ru-RU" sz="2800" b="1" dirty="0"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B63E7-BA95-DC42-A917-0B2E420591B0}"/>
              </a:ext>
            </a:extLst>
          </p:cNvPr>
          <p:cNvSpPr txBox="1"/>
          <p:nvPr/>
        </p:nvSpPr>
        <p:spPr>
          <a:xfrm>
            <a:off x="1005172" y="187682"/>
            <a:ext cx="450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Ассоциация «</a:t>
            </a:r>
            <a:r>
              <a:rPr lang="ru-RU" sz="2400" b="1" dirty="0">
                <a:solidFill>
                  <a:srgbClr val="FF0000"/>
                </a:solidFill>
              </a:rPr>
              <a:t>РОССИЙСКОЕ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ЛИФТОВОЕ ОБЪЕДИНЕНИЕ</a:t>
            </a:r>
            <a:r>
              <a:rPr lang="ru-RU" sz="2400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F073A-E3FB-50F2-FABF-FD7393CCD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3" y="86823"/>
            <a:ext cx="771514" cy="671317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60400" y="2302137"/>
            <a:ext cx="82525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жилищного объединения: __________________________________________________________</a:t>
            </a:r>
            <a:endParaRPr lang="ru-RU" altLang="ru-RU" dirty="0"/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Город/Адрес МКД: __________________________________________________________</a:t>
            </a:r>
            <a:endParaRPr lang="ru-RU" altLang="ru-RU" dirty="0"/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председателя (руководителя/представителя): _____________________________________________</a:t>
            </a:r>
            <a:r>
              <a:rPr lang="en-US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  <a:endParaRPr lang="ru-RU" altLang="ru-RU" dirty="0"/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данные: __________________________________________________________</a:t>
            </a:r>
            <a:endParaRPr lang="ru-RU" altLang="ru-RU" dirty="0"/>
          </a:p>
          <a:p>
            <a:pPr defTabSz="914400"/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(Тел, </a:t>
            </a:r>
            <a:r>
              <a:rPr lang="en-US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dirty="0"/>
          </a:p>
          <a:p>
            <a:pPr defTabSz="914400"/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033212" y="8180251"/>
            <a:ext cx="4010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/>
              <a:t>Скачать заявку:</a:t>
            </a:r>
          </a:p>
          <a:p>
            <a:pPr algn="r"/>
            <a:r>
              <a:rPr lang="en-US" sz="2800" b="1" dirty="0"/>
              <a:t>https://zamena.rlolift.ru/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0400" y="6997744"/>
            <a:ext cx="7028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ЗАПОЛНЕННУЮ ЗАЯВКУ </a:t>
            </a:r>
          </a:p>
          <a:p>
            <a:r>
              <a:rPr lang="ru-RU" sz="3600" b="1" dirty="0"/>
              <a:t>НАПРАВИТЬ НА ЭЛ. АДРЕС:</a:t>
            </a:r>
          </a:p>
          <a:p>
            <a:r>
              <a:rPr lang="ru-RU" sz="3600" b="1" dirty="0"/>
              <a:t>ZAMENA@RLOLIFT.RU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29198"/>
              </p:ext>
            </p:extLst>
          </p:nvPr>
        </p:nvGraphicFramePr>
        <p:xfrm>
          <a:off x="8258532" y="2631044"/>
          <a:ext cx="6570980" cy="55492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Вопрос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Примечания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 управления (ТСЖ, ЖСК, УО)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Владелец специального счета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Общая площадь помещений в МКД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подъездов МКД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Этажность лифтов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лифтов в подъезде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Грузоподъемность, кг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 установки лифтов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ежемесячных взносов на специальный счет (руб.)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средств на специальном счете на дату заполнения (руб.)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6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0200" y="2013386"/>
            <a:ext cx="10875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rgbClr val="0070C0"/>
              </a:solidFill>
            </a:endParaRPr>
          </a:p>
          <a:p>
            <a:pPr algn="ctr"/>
            <a:r>
              <a:rPr lang="ru-RU" sz="3200" dirty="0">
                <a:solidFill>
                  <a:srgbClr val="124A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https://zamena.rlolift.ru/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ZAMENA@RLOLIFT.RU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07" y="613304"/>
            <a:ext cx="1541787" cy="1400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001504-0139-4954-ECED-79059399CBA3}"/>
              </a:ext>
            </a:extLst>
          </p:cNvPr>
          <p:cNvSpPr/>
          <p:nvPr/>
        </p:nvSpPr>
        <p:spPr>
          <a:xfrm>
            <a:off x="7398657" y="955626"/>
            <a:ext cx="2796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F7F3D-5A04-14BA-71D3-706619694EDC}"/>
              </a:ext>
            </a:extLst>
          </p:cNvPr>
          <p:cNvSpPr txBox="1"/>
          <p:nvPr/>
        </p:nvSpPr>
        <p:spPr>
          <a:xfrm>
            <a:off x="7282371" y="7547457"/>
            <a:ext cx="302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Ассоциация «РОССИЙСКОЕ </a:t>
            </a:r>
          </a:p>
          <a:p>
            <a:r>
              <a:rPr lang="ru-RU" sz="1400" b="1" dirty="0"/>
              <a:t>ЛИФТОВОЕ ОБЪЕДИНЕНИЕ»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9186CA-C83A-98CA-A068-D3570B1D9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7138290"/>
            <a:ext cx="1541788" cy="1341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706B3-89E2-3DBC-3CC4-E1480DB3C46B}"/>
              </a:ext>
            </a:extLst>
          </p:cNvPr>
          <p:cNvSpPr txBox="1"/>
          <p:nvPr/>
        </p:nvSpPr>
        <p:spPr>
          <a:xfrm>
            <a:off x="5847311" y="5206780"/>
            <a:ext cx="4561377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dirty="0"/>
              <a:t>Телефон для справок: </a:t>
            </a:r>
          </a:p>
          <a:p>
            <a:pPr algn="ctr"/>
            <a:r>
              <a:rPr lang="ru-RU" sz="3600" dirty="0"/>
              <a:t>8 (800) 500 06 84</a:t>
            </a:r>
          </a:p>
          <a:p>
            <a:pPr algn="ctr"/>
            <a:r>
              <a:rPr lang="ru-RU" sz="3600" dirty="0"/>
              <a:t>8 (495) 685 92 93</a:t>
            </a:r>
          </a:p>
        </p:txBody>
      </p:sp>
    </p:spTree>
    <p:extLst>
      <p:ext uri="{BB962C8B-B14F-4D97-AF65-F5344CB8AC3E}">
        <p14:creationId xmlns:p14="http://schemas.microsoft.com/office/powerpoint/2010/main" val="254832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E28BC16D-C027-E10E-6F90-B568AB85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50" y="288099"/>
            <a:ext cx="13327692" cy="853022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9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ЛИФТЫ,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отработавшие назначенный срок службы (25 лет),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в соответствие с требованиями </a:t>
            </a:r>
            <a:r>
              <a:rPr lang="ru-RU" sz="98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Технического регламента «Безопасность лифтов»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500" dirty="0">
                <a:solidFill>
                  <a:srgbClr val="FF0000"/>
                </a:solidFill>
                <a:latin typeface="Trebuchet MS" panose="020B0603020202020204" pitchFamily="34" charset="0"/>
              </a:rPr>
              <a:t>должны быть </a:t>
            </a:r>
            <a:r>
              <a:rPr lang="ru-RU" sz="13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заменены на новые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500" dirty="0">
                <a:solidFill>
                  <a:srgbClr val="FF0000"/>
                </a:solidFill>
                <a:latin typeface="Trebuchet MS" panose="020B0603020202020204" pitchFamily="34" charset="0"/>
              </a:rPr>
              <a:t>либо</a:t>
            </a:r>
            <a:r>
              <a:rPr lang="ru-RU" sz="13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выведены из эксплуатации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0" b="1" dirty="0">
                <a:solidFill>
                  <a:srgbClr val="C00000"/>
                </a:solidFill>
                <a:latin typeface="Trebuchet MS" panose="020B0603020202020204" pitchFamily="34" charset="0"/>
              </a:rPr>
              <a:t>Требуют замены: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всего - </a:t>
            </a:r>
            <a:r>
              <a:rPr lang="ru-RU" sz="12000" b="1" dirty="0">
                <a:latin typeface="Trebuchet MS" panose="020B0603020202020204" pitchFamily="34" charset="0"/>
              </a:rPr>
              <a:t>более </a:t>
            </a:r>
            <a:r>
              <a:rPr lang="en-US" sz="12000" b="1" dirty="0">
                <a:latin typeface="Trebuchet MS" panose="020B0603020202020204" pitchFamily="34" charset="0"/>
              </a:rPr>
              <a:t>66</a:t>
            </a:r>
            <a:r>
              <a:rPr lang="ru-RU" sz="12000" b="1" dirty="0">
                <a:latin typeface="Trebuchet MS" panose="020B0603020202020204" pitchFamily="34" charset="0"/>
              </a:rPr>
              <a:t> тыс. лифтов</a:t>
            </a:r>
            <a:br>
              <a:rPr lang="ru-RU" sz="12000" b="1" dirty="0">
                <a:latin typeface="Trebuchet MS" panose="020B0603020202020204" pitchFamily="34" charset="0"/>
              </a:rPr>
            </a:br>
            <a:r>
              <a:rPr lang="ru-RU" sz="12000" b="1" dirty="0">
                <a:latin typeface="Trebuchet MS" panose="020B0603020202020204" pitchFamily="34" charset="0"/>
              </a:rPr>
              <a:t>в Москве – 6 424  лифтов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на специальных счетах – </a:t>
            </a:r>
            <a:r>
              <a:rPr lang="ru-RU" sz="12000" b="1" u="sng" dirty="0">
                <a:latin typeface="Trebuchet MS" panose="020B0603020202020204" pitchFamily="34" charset="0"/>
              </a:rPr>
              <a:t>31 тыс. лифтов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0" b="1" u="sng" dirty="0">
                <a:latin typeface="Trebuchet MS" panose="020B0603020202020204" pitchFamily="34" charset="0"/>
              </a:rPr>
              <a:t>в Москве – 1 567  лифтов.</a:t>
            </a:r>
          </a:p>
          <a:p>
            <a:endParaRPr lang="ru-RU" dirty="0"/>
          </a:p>
        </p:txBody>
      </p:sp>
      <p:pic>
        <p:nvPicPr>
          <p:cNvPr id="34" name="Рисунок 33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70" y="102809"/>
            <a:ext cx="1138229" cy="10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046799" y="288099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9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A3347-9BAB-1238-E923-B3195ABF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71" y="590550"/>
            <a:ext cx="8829675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C2F40-2BD8-550D-5A6F-402364BA24FD}"/>
              </a:ext>
            </a:extLst>
          </p:cNvPr>
          <p:cNvSpPr txBox="1"/>
          <p:nvPr/>
        </p:nvSpPr>
        <p:spPr>
          <a:xfrm>
            <a:off x="755374" y="3385102"/>
            <a:ext cx="1522674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«Лифты, отработавшие назначенный срок службы </a:t>
            </a:r>
          </a:p>
          <a:p>
            <a:r>
              <a:rPr lang="ru-RU" sz="5400" dirty="0">
                <a:solidFill>
                  <a:srgbClr val="0070C0"/>
                </a:solidFill>
              </a:rPr>
              <a:t>до 15 февраля 2025 года, должны быть приведены в соответствие с требованиями Технического регламента Российской Федерации - до 15 февраля 2030 года.»</a:t>
            </a:r>
          </a:p>
        </p:txBody>
      </p:sp>
    </p:spTree>
    <p:extLst>
      <p:ext uri="{BB962C8B-B14F-4D97-AF65-F5344CB8AC3E}">
        <p14:creationId xmlns:p14="http://schemas.microsoft.com/office/powerpoint/2010/main" val="381994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BBD7-75FE-9E5D-CB7B-6F34128E4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8A53F49E-2007-E193-42F6-86DE913F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50" y="288099"/>
            <a:ext cx="13327692" cy="853022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9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35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500" dirty="0">
                <a:solidFill>
                  <a:srgbClr val="FF0000"/>
                </a:solidFill>
                <a:latin typeface="Trebuchet MS" panose="020B0603020202020204" pitchFamily="34" charset="0"/>
              </a:rPr>
              <a:t>К 2030 году должны быть </a:t>
            </a:r>
            <a:r>
              <a:rPr lang="ru-RU" sz="13500" b="1" dirty="0">
                <a:solidFill>
                  <a:srgbClr val="FF0000"/>
                </a:solidFill>
                <a:latin typeface="Trebuchet MS" panose="020B0603020202020204" pitchFamily="34" charset="0"/>
              </a:rPr>
              <a:t>заменены на новые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500" dirty="0">
                <a:solidFill>
                  <a:srgbClr val="FF0000"/>
                </a:solidFill>
                <a:latin typeface="Trebuchet MS" panose="020B0603020202020204" pitchFamily="34" charset="0"/>
              </a:rPr>
              <a:t>либо</a:t>
            </a:r>
            <a:r>
              <a:rPr lang="ru-RU" sz="13500" b="1" dirty="0">
                <a:solidFill>
                  <a:srgbClr val="FF0000"/>
                </a:solidFill>
                <a:latin typeface="Trebuchet MS" panose="020B0603020202020204" pitchFamily="34" charset="0"/>
              </a:rPr>
              <a:t> выведены из эксплуатации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12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всего - </a:t>
            </a:r>
            <a:r>
              <a:rPr lang="ru-RU" sz="12000" b="1" dirty="0">
                <a:latin typeface="Trebuchet MS" panose="020B0603020202020204" pitchFamily="34" charset="0"/>
              </a:rPr>
              <a:t>более 122 тыс. лифтов,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0" b="1" dirty="0">
                <a:latin typeface="Trebuchet MS" panose="020B0603020202020204" pitchFamily="34" charset="0"/>
              </a:rPr>
              <a:t>в  Москве – 23 тыс. лифтов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на специальных счетах –</a:t>
            </a:r>
            <a:r>
              <a:rPr lang="ru-RU" sz="12600" b="1" u="sng" dirty="0">
                <a:latin typeface="Trebuchet MS" panose="020B0603020202020204" pitchFamily="34" charset="0"/>
              </a:rPr>
              <a:t>65</a:t>
            </a:r>
            <a:r>
              <a:rPr lang="ru-RU" sz="12000" b="1" u="sng" dirty="0">
                <a:latin typeface="Trebuchet MS" panose="020B0603020202020204" pitchFamily="34" charset="0"/>
              </a:rPr>
              <a:t> тыс. лифтов,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0" b="1" u="sng" dirty="0">
                <a:latin typeface="Trebuchet MS" panose="020B0603020202020204" pitchFamily="34" charset="0"/>
              </a:rPr>
              <a:t>в Москве – 2 924 лифта. </a:t>
            </a:r>
          </a:p>
          <a:p>
            <a:endParaRPr lang="ru-RU" dirty="0"/>
          </a:p>
        </p:txBody>
      </p:sp>
      <p:pic>
        <p:nvPicPr>
          <p:cNvPr id="34" name="Рисунок 3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AF7A1A-DD72-AC34-8636-FD39F1C02A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70" y="102809"/>
            <a:ext cx="1138229" cy="10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8B1F7DA-A4FE-96D0-FD96-2CDEEA222422}"/>
              </a:ext>
            </a:extLst>
          </p:cNvPr>
          <p:cNvSpPr/>
          <p:nvPr/>
        </p:nvSpPr>
        <p:spPr>
          <a:xfrm>
            <a:off x="14046799" y="288099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F2074-FAA9-4E24-A1BC-D2153EEB5CC5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8368B8-B6BE-0A6B-717C-609D554F1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4F657C-AE28-170F-9079-9ABFDD44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769" y="2452256"/>
            <a:ext cx="12772904" cy="585403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dirty="0"/>
          </a:p>
          <a:p>
            <a:pPr marL="457200" indent="-457200" algn="just">
              <a:buAutoNum type="arabicPeriod"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Недостаточно активная позиция органов исполнительной власти 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управляющих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организаций МКД по замене лифтов как вида капитального ремонта</a:t>
            </a:r>
          </a:p>
          <a:p>
            <a:pPr marL="457200" indent="-457200" algn="just">
              <a:buAutoNum type="arabicPeriod"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Недостаточная информированность собственников или их неорганизованность</a:t>
            </a:r>
          </a:p>
          <a:p>
            <a:pPr marL="457200" indent="-457200" algn="just">
              <a:buAutoNum type="arabicPeriod"/>
            </a:pPr>
            <a:r>
              <a:rPr lang="ru-RU" sz="3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Рост стоимости замены лифтов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DF4F3-9D47-3BF7-AB3B-6418A6975909}"/>
              </a:ext>
            </a:extLst>
          </p:cNvPr>
          <p:cNvSpPr txBox="1"/>
          <p:nvPr/>
        </p:nvSpPr>
        <p:spPr>
          <a:xfrm>
            <a:off x="2698128" y="659396"/>
            <a:ext cx="10306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ПРЕПЯТСТВИЯ ЗАМЕНЕ ЛИФТОВ НА СПЕЦИАЛЬНЫХ СЧЕТАХ: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978889" y="231396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1" y="128121"/>
            <a:ext cx="822408" cy="7156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</p:spTree>
    <p:extLst>
      <p:ext uri="{BB962C8B-B14F-4D97-AF65-F5344CB8AC3E}">
        <p14:creationId xmlns:p14="http://schemas.microsoft.com/office/powerpoint/2010/main" val="138440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40A20-C827-AEE0-724B-D26FC39E0AC8}"/>
              </a:ext>
            </a:extLst>
          </p:cNvPr>
          <p:cNvSpPr txBox="1"/>
          <p:nvPr/>
        </p:nvSpPr>
        <p:spPr>
          <a:xfrm>
            <a:off x="5965373" y="3341898"/>
            <a:ext cx="9383235" cy="1815690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НЕДОСТАТОЧНОСТЬ СРЕДСТВ </a:t>
            </a:r>
          </a:p>
          <a:p>
            <a:r>
              <a:rPr lang="ru-RU" sz="3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финансирования работ по замене полного комплекса лифтов в доме</a:t>
            </a:r>
            <a:endParaRPr lang="ru-RU" sz="36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2437" y="2661477"/>
            <a:ext cx="4308764" cy="74898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267" b="1" dirty="0">
                <a:solidFill>
                  <a:srgbClr val="C00000"/>
                </a:solidFill>
              </a:rPr>
              <a:t>ПРОБЛЕМА!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A0150-55C3-FFA8-4B68-DAEB9675DAC8}"/>
              </a:ext>
            </a:extLst>
          </p:cNvPr>
          <p:cNvSpPr txBox="1"/>
          <p:nvPr/>
        </p:nvSpPr>
        <p:spPr>
          <a:xfrm>
            <a:off x="590811" y="608905"/>
            <a:ext cx="15289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ПРОЕКТ УСКОРЕННОЙ ЗАМЕНЫ ЛИФТОВ 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МНОГОКВАРТИРНЫХ ДОМАХ,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ФОРМИРУЮЩИХ ВЗНОСЫ НА КАПИТАЛЬНЫЙ РЕМОНТ НА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СПЕЦИАЛЬНЫХ СЧЕТАХ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1AC631-AC61-A5AF-8EE2-866D3CAC0368}"/>
              </a:ext>
            </a:extLst>
          </p:cNvPr>
          <p:cNvSpPr txBox="1"/>
          <p:nvPr/>
        </p:nvSpPr>
        <p:spPr>
          <a:xfrm>
            <a:off x="3415714" y="5859256"/>
            <a:ext cx="11250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УДОРОЖАНИЕ ЛИФТОВ </a:t>
            </a:r>
            <a:r>
              <a:rPr lang="ru-RU" sz="4000" dirty="0"/>
              <a:t>– 2024год  </a:t>
            </a:r>
            <a:r>
              <a:rPr lang="ru-RU" sz="5400" b="1" dirty="0">
                <a:solidFill>
                  <a:srgbClr val="FF0000"/>
                </a:solidFill>
              </a:rPr>
              <a:t>+30%</a:t>
            </a:r>
          </a:p>
        </p:txBody>
      </p:sp>
      <p:pic>
        <p:nvPicPr>
          <p:cNvPr id="14" name="Рисунок 13" descr="Значок &quot;Создать&quot; со сплошной заливкой">
            <a:extLst>
              <a:ext uri="{FF2B5EF4-FFF2-40B4-BE49-F238E27FC236}">
                <a16:creationId xmlns:a16="http://schemas.microsoft.com/office/drawing/2014/main" id="{9797BC8C-87A2-0A1D-EB43-D2852CD80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811" y="5239376"/>
            <a:ext cx="1828800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1093189" y="408461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" y="257423"/>
            <a:ext cx="822408" cy="7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DA2A8F-AE12-4881-9AFD-7434EFF2DCCF}"/>
              </a:ext>
            </a:extLst>
          </p:cNvPr>
          <p:cNvSpPr/>
          <p:nvPr/>
        </p:nvSpPr>
        <p:spPr>
          <a:xfrm>
            <a:off x="3025909" y="-841228"/>
            <a:ext cx="9767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9F6F41-9155-483D-94F8-FBBF52003B88}"/>
              </a:ext>
            </a:extLst>
          </p:cNvPr>
          <p:cNvSpPr/>
          <p:nvPr/>
        </p:nvSpPr>
        <p:spPr>
          <a:xfrm>
            <a:off x="-114789" y="7277021"/>
            <a:ext cx="8128000" cy="2575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133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Председатель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СТЕПАШИН СЕРГЕЙ ВАДИМОВИЧ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576" y="3829093"/>
            <a:ext cx="5614953" cy="373745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9F6F41-9155-483D-94F8-FBBF52003B88}"/>
              </a:ext>
            </a:extLst>
          </p:cNvPr>
          <p:cNvSpPr/>
          <p:nvPr/>
        </p:nvSpPr>
        <p:spPr>
          <a:xfrm>
            <a:off x="7836052" y="7358927"/>
            <a:ext cx="8128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Заместитель Министра – ГЛАВНЫЙ ЖИЛИЩНЫЙ ИНСПЕКТОР Российской Федерации – </a:t>
            </a:r>
          </a:p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ЕРЕСЬКО АЛЕКСЕЙ ВАСИЛЬЕВИЧ</a:t>
            </a:r>
          </a:p>
          <a:p>
            <a:pPr algn="ctr"/>
            <a:endParaRPr lang="ru-RU" sz="24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326011" y="2497191"/>
            <a:ext cx="324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ОБЩЕСТВЕННЫЙ СОВЕТ </a:t>
            </a:r>
          </a:p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при Минстрое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6680" y="2461224"/>
            <a:ext cx="47852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Министерство строительства и </a:t>
            </a:r>
          </a:p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жилищно-коммунального хозяйства </a:t>
            </a:r>
          </a:p>
          <a:p>
            <a:pPr algn="ctr"/>
            <a:r>
              <a:rPr lang="ru-RU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9" y="3829095"/>
            <a:ext cx="5982663" cy="37391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7DF4F3-9D47-3BF7-AB3B-6418A6975909}"/>
              </a:ext>
            </a:extLst>
          </p:cNvPr>
          <p:cNvSpPr txBox="1"/>
          <p:nvPr/>
        </p:nvSpPr>
        <p:spPr>
          <a:xfrm>
            <a:off x="2756049" y="292356"/>
            <a:ext cx="103067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КУРАТОРЫ ПРОЕКТА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УСКОРЕННОЙ ЗАМЕНЫ ЛИФТОВ В МНОГОКВАРТИРНЫХ ДОМАХ,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ФОРМИРУЮЩИХ ВЗНОСЫ НА КАПИТАЛЬНЫЙ РЕМОНТ НА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СПЕЦИАЛЬНЫХ СЧЕТАХ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70" y="2095934"/>
            <a:ext cx="1522343" cy="151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6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C467EB4-06D8-4EDA-96B7-FDD842AC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42" y="2855128"/>
            <a:ext cx="14725393" cy="616287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</a:t>
            </a: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АВАНС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30%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*ПОСЛЕ ЗАМЕНЫ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20%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</a:t>
            </a: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РАССРОЧКА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 ДО 60 МЕСЯЦЕВ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50%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ЕЖЕМЕСЯЧНО РАВНОМЕРНЫМИ ПЛАТЕЖАМИ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*ПОЛНЫЙ КОМПЛЕКС РАБОТ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FF0000"/>
                </a:solidFill>
                <a:latin typeface="Trebuchet MS" panose="020B0603020202020204" pitchFamily="34" charset="0"/>
              </a:rPr>
              <a:t>В РАМКАХ ОДНОГО ДОГОВОРА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(проектирование, поставка лифтового оборудования, демонтаж/монтаж, пусконаладочные работы, ввод лифта в эксплуатацию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*УЧЕТ ПОЖЕЛАНИЙ ЖИЛЬЦОВ МНОГОКВАРТИРНОГО ДОМА</a:t>
            </a:r>
          </a:p>
          <a:p>
            <a:pPr marL="0" indent="0" algn="ctr">
              <a:buNone/>
            </a:pPr>
            <a:endParaRPr lang="ru-RU" sz="5333" b="1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3E7A75-4E8C-8B7B-2803-18F61348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82" y="831753"/>
            <a:ext cx="3694496" cy="1146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AD98E-1B04-0617-DF35-843A32EE1BA3}"/>
              </a:ext>
            </a:extLst>
          </p:cNvPr>
          <p:cNvSpPr txBox="1"/>
          <p:nvPr/>
        </p:nvSpPr>
        <p:spPr>
          <a:xfrm>
            <a:off x="3355347" y="1823121"/>
            <a:ext cx="12269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БЕСПРОЦЕНТНАЯ РАССРОЧКА </a:t>
            </a:r>
            <a:r>
              <a:rPr lang="ru-RU" sz="4000" b="1" dirty="0">
                <a:solidFill>
                  <a:srgbClr val="0070C0"/>
                </a:solidFill>
              </a:rPr>
              <a:t>НА СРОК ДО 5 ЛЕТ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ПОСЛЕ ЗАМЕНЫ ЛИФТОВ ПО ФИКСИРОВАННОЙ ЦЕНЕ!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" y="125993"/>
            <a:ext cx="822408" cy="715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855442" y="252960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</p:spTree>
    <p:extLst>
      <p:ext uri="{BB962C8B-B14F-4D97-AF65-F5344CB8AC3E}">
        <p14:creationId xmlns:p14="http://schemas.microsoft.com/office/powerpoint/2010/main" val="8230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5ADDB09-D81A-43FE-B908-0BCA2CD2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556" y="2277023"/>
            <a:ext cx="8419466" cy="1272975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</a:pPr>
            <a:r>
              <a:rPr lang="ru-RU" sz="3600" b="1" dirty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Энергосберегающие технологии </a:t>
            </a:r>
            <a:r>
              <a:rPr lang="ru-RU" sz="4800" b="1" dirty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br>
              <a:rPr lang="ru-RU" sz="3600" b="1" dirty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Доступность для маломобильных </a:t>
            </a:r>
            <a:br>
              <a:rPr lang="ru-RU" sz="3600" b="1" dirty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групп населения</a:t>
            </a:r>
            <a:endParaRPr lang="ru-RU" sz="36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5E752C-0045-4FEA-8989-4CD9266315BD}"/>
              </a:ext>
            </a:extLst>
          </p:cNvPr>
          <p:cNvGrpSpPr/>
          <p:nvPr/>
        </p:nvGrpSpPr>
        <p:grpSpPr>
          <a:xfrm>
            <a:off x="928255" y="6734096"/>
            <a:ext cx="14141286" cy="1254128"/>
            <a:chOff x="644236" y="7413333"/>
            <a:chExt cx="19243446" cy="934683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1B9C324F-479A-427D-9940-8AFB464EF727}"/>
                </a:ext>
              </a:extLst>
            </p:cNvPr>
            <p:cNvSpPr/>
            <p:nvPr/>
          </p:nvSpPr>
          <p:spPr>
            <a:xfrm>
              <a:off x="644236" y="7413333"/>
              <a:ext cx="9346135" cy="934683"/>
            </a:xfrm>
            <a:custGeom>
              <a:avLst/>
              <a:gdLst>
                <a:gd name="connsiteX0" fmla="*/ 0 w 7688284"/>
                <a:gd name="connsiteY0" fmla="*/ 251705 h 1510202"/>
                <a:gd name="connsiteX1" fmla="*/ 251705 w 7688284"/>
                <a:gd name="connsiteY1" fmla="*/ 0 h 1510202"/>
                <a:gd name="connsiteX2" fmla="*/ 7436579 w 7688284"/>
                <a:gd name="connsiteY2" fmla="*/ 0 h 1510202"/>
                <a:gd name="connsiteX3" fmla="*/ 7688284 w 7688284"/>
                <a:gd name="connsiteY3" fmla="*/ 251705 h 1510202"/>
                <a:gd name="connsiteX4" fmla="*/ 7688284 w 7688284"/>
                <a:gd name="connsiteY4" fmla="*/ 1258497 h 1510202"/>
                <a:gd name="connsiteX5" fmla="*/ 7436579 w 7688284"/>
                <a:gd name="connsiteY5" fmla="*/ 1510202 h 1510202"/>
                <a:gd name="connsiteX6" fmla="*/ 251705 w 7688284"/>
                <a:gd name="connsiteY6" fmla="*/ 1510202 h 1510202"/>
                <a:gd name="connsiteX7" fmla="*/ 0 w 7688284"/>
                <a:gd name="connsiteY7" fmla="*/ 1258497 h 1510202"/>
                <a:gd name="connsiteX8" fmla="*/ 0 w 7688284"/>
                <a:gd name="connsiteY8" fmla="*/ 251705 h 15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8284" h="1510202">
                  <a:moveTo>
                    <a:pt x="0" y="251705"/>
                  </a:moveTo>
                  <a:cubicBezTo>
                    <a:pt x="0" y="112692"/>
                    <a:pt x="112692" y="0"/>
                    <a:pt x="251705" y="0"/>
                  </a:cubicBezTo>
                  <a:lnTo>
                    <a:pt x="7436579" y="0"/>
                  </a:lnTo>
                  <a:cubicBezTo>
                    <a:pt x="7575592" y="0"/>
                    <a:pt x="7688284" y="112692"/>
                    <a:pt x="7688284" y="251705"/>
                  </a:cubicBezTo>
                  <a:lnTo>
                    <a:pt x="7688284" y="1258497"/>
                  </a:lnTo>
                  <a:cubicBezTo>
                    <a:pt x="7688284" y="1397510"/>
                    <a:pt x="7575592" y="1510202"/>
                    <a:pt x="7436579" y="1510202"/>
                  </a:cubicBezTo>
                  <a:lnTo>
                    <a:pt x="251705" y="1510202"/>
                  </a:lnTo>
                  <a:cubicBezTo>
                    <a:pt x="112692" y="1510202"/>
                    <a:pt x="0" y="1397510"/>
                    <a:pt x="0" y="1258497"/>
                  </a:cubicBezTo>
                  <a:lnTo>
                    <a:pt x="0" y="2517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502" tIns="218502" rIns="218502" bIns="218502" numCol="1" spcCol="1270" anchor="ctr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/>
                <a:t>Звуковое и световое информирование, этажные кнопки со шрифтом Брайля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045E1C6-2F5E-448A-90C1-8F1FC6E01160}"/>
                </a:ext>
              </a:extLst>
            </p:cNvPr>
            <p:cNvSpPr/>
            <p:nvPr/>
          </p:nvSpPr>
          <p:spPr>
            <a:xfrm>
              <a:off x="10882289" y="7413333"/>
              <a:ext cx="9005393" cy="934683"/>
            </a:xfrm>
            <a:custGeom>
              <a:avLst/>
              <a:gdLst>
                <a:gd name="connsiteX0" fmla="*/ 0 w 7650464"/>
                <a:gd name="connsiteY0" fmla="*/ 251705 h 1510202"/>
                <a:gd name="connsiteX1" fmla="*/ 251705 w 7650464"/>
                <a:gd name="connsiteY1" fmla="*/ 0 h 1510202"/>
                <a:gd name="connsiteX2" fmla="*/ 7398759 w 7650464"/>
                <a:gd name="connsiteY2" fmla="*/ 0 h 1510202"/>
                <a:gd name="connsiteX3" fmla="*/ 7650464 w 7650464"/>
                <a:gd name="connsiteY3" fmla="*/ 251705 h 1510202"/>
                <a:gd name="connsiteX4" fmla="*/ 7650464 w 7650464"/>
                <a:gd name="connsiteY4" fmla="*/ 1258497 h 1510202"/>
                <a:gd name="connsiteX5" fmla="*/ 7398759 w 7650464"/>
                <a:gd name="connsiteY5" fmla="*/ 1510202 h 1510202"/>
                <a:gd name="connsiteX6" fmla="*/ 251705 w 7650464"/>
                <a:gd name="connsiteY6" fmla="*/ 1510202 h 1510202"/>
                <a:gd name="connsiteX7" fmla="*/ 0 w 7650464"/>
                <a:gd name="connsiteY7" fmla="*/ 1258497 h 1510202"/>
                <a:gd name="connsiteX8" fmla="*/ 0 w 7650464"/>
                <a:gd name="connsiteY8" fmla="*/ 251705 h 151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464" h="1510202">
                  <a:moveTo>
                    <a:pt x="0" y="251705"/>
                  </a:moveTo>
                  <a:cubicBezTo>
                    <a:pt x="0" y="112692"/>
                    <a:pt x="112692" y="0"/>
                    <a:pt x="251705" y="0"/>
                  </a:cubicBezTo>
                  <a:lnTo>
                    <a:pt x="7398759" y="0"/>
                  </a:lnTo>
                  <a:cubicBezTo>
                    <a:pt x="7537772" y="0"/>
                    <a:pt x="7650464" y="112692"/>
                    <a:pt x="7650464" y="251705"/>
                  </a:cubicBezTo>
                  <a:lnTo>
                    <a:pt x="7650464" y="1258497"/>
                  </a:lnTo>
                  <a:cubicBezTo>
                    <a:pt x="7650464" y="1397510"/>
                    <a:pt x="7537772" y="1510202"/>
                    <a:pt x="7398759" y="1510202"/>
                  </a:cubicBezTo>
                  <a:lnTo>
                    <a:pt x="251705" y="1510202"/>
                  </a:lnTo>
                  <a:cubicBezTo>
                    <a:pt x="112692" y="1510202"/>
                    <a:pt x="0" y="1397510"/>
                    <a:pt x="0" y="1258497"/>
                  </a:cubicBezTo>
                  <a:lnTo>
                    <a:pt x="0" y="2517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502" tIns="218502" rIns="218502" bIns="218502" numCol="1" spcCol="1270" anchor="ctr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/>
                <a:t>Светодиодное освещение кабины лифта, зеркало, поручень</a:t>
              </a:r>
            </a:p>
          </p:txBody>
        </p:sp>
      </p:grp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72A3BEA-0CD2-45A6-9FBB-26964DC50ECE}"/>
              </a:ext>
            </a:extLst>
          </p:cNvPr>
          <p:cNvSpPr/>
          <p:nvPr/>
        </p:nvSpPr>
        <p:spPr>
          <a:xfrm>
            <a:off x="928255" y="4097677"/>
            <a:ext cx="6868125" cy="1254129"/>
          </a:xfrm>
          <a:custGeom>
            <a:avLst/>
            <a:gdLst>
              <a:gd name="connsiteX0" fmla="*/ 0 w 7688284"/>
              <a:gd name="connsiteY0" fmla="*/ 251705 h 1510202"/>
              <a:gd name="connsiteX1" fmla="*/ 251705 w 7688284"/>
              <a:gd name="connsiteY1" fmla="*/ 0 h 1510202"/>
              <a:gd name="connsiteX2" fmla="*/ 7436579 w 7688284"/>
              <a:gd name="connsiteY2" fmla="*/ 0 h 1510202"/>
              <a:gd name="connsiteX3" fmla="*/ 7688284 w 7688284"/>
              <a:gd name="connsiteY3" fmla="*/ 251705 h 1510202"/>
              <a:gd name="connsiteX4" fmla="*/ 7688284 w 7688284"/>
              <a:gd name="connsiteY4" fmla="*/ 1258497 h 1510202"/>
              <a:gd name="connsiteX5" fmla="*/ 7436579 w 7688284"/>
              <a:gd name="connsiteY5" fmla="*/ 1510202 h 1510202"/>
              <a:gd name="connsiteX6" fmla="*/ 251705 w 7688284"/>
              <a:gd name="connsiteY6" fmla="*/ 1510202 h 1510202"/>
              <a:gd name="connsiteX7" fmla="*/ 0 w 7688284"/>
              <a:gd name="connsiteY7" fmla="*/ 1258497 h 1510202"/>
              <a:gd name="connsiteX8" fmla="*/ 0 w 7688284"/>
              <a:gd name="connsiteY8" fmla="*/ 251705 h 151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8284" h="1510202">
                <a:moveTo>
                  <a:pt x="0" y="251705"/>
                </a:moveTo>
                <a:cubicBezTo>
                  <a:pt x="0" y="112692"/>
                  <a:pt x="112692" y="0"/>
                  <a:pt x="251705" y="0"/>
                </a:cubicBezTo>
                <a:lnTo>
                  <a:pt x="7436579" y="0"/>
                </a:lnTo>
                <a:cubicBezTo>
                  <a:pt x="7575592" y="0"/>
                  <a:pt x="7688284" y="112692"/>
                  <a:pt x="7688284" y="251705"/>
                </a:cubicBezTo>
                <a:lnTo>
                  <a:pt x="7688284" y="1258497"/>
                </a:lnTo>
                <a:cubicBezTo>
                  <a:pt x="7688284" y="1397510"/>
                  <a:pt x="7575592" y="1510202"/>
                  <a:pt x="7436579" y="1510202"/>
                </a:cubicBezTo>
                <a:lnTo>
                  <a:pt x="251705" y="1510202"/>
                </a:lnTo>
                <a:cubicBezTo>
                  <a:pt x="112692" y="1510202"/>
                  <a:pt x="0" y="1397510"/>
                  <a:pt x="0" y="1258497"/>
                </a:cubicBezTo>
                <a:lnTo>
                  <a:pt x="0" y="25170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8502" tIns="218502" rIns="218502" bIns="218502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/>
              <a:t>Энергоэффективная современная лебедка</a:t>
            </a: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2A8830D-1E99-4CD2-BC3F-40C25B2FE8DB}"/>
              </a:ext>
            </a:extLst>
          </p:cNvPr>
          <p:cNvSpPr/>
          <p:nvPr/>
        </p:nvSpPr>
        <p:spPr>
          <a:xfrm>
            <a:off x="8451817" y="5504131"/>
            <a:ext cx="6609923" cy="985748"/>
          </a:xfrm>
          <a:custGeom>
            <a:avLst/>
            <a:gdLst>
              <a:gd name="connsiteX0" fmla="*/ 0 w 7722544"/>
              <a:gd name="connsiteY0" fmla="*/ 260540 h 1563210"/>
              <a:gd name="connsiteX1" fmla="*/ 260540 w 7722544"/>
              <a:gd name="connsiteY1" fmla="*/ 0 h 1563210"/>
              <a:gd name="connsiteX2" fmla="*/ 7462004 w 7722544"/>
              <a:gd name="connsiteY2" fmla="*/ 0 h 1563210"/>
              <a:gd name="connsiteX3" fmla="*/ 7722544 w 7722544"/>
              <a:gd name="connsiteY3" fmla="*/ 260540 h 1563210"/>
              <a:gd name="connsiteX4" fmla="*/ 7722544 w 7722544"/>
              <a:gd name="connsiteY4" fmla="*/ 1302670 h 1563210"/>
              <a:gd name="connsiteX5" fmla="*/ 7462004 w 7722544"/>
              <a:gd name="connsiteY5" fmla="*/ 1563210 h 1563210"/>
              <a:gd name="connsiteX6" fmla="*/ 260540 w 7722544"/>
              <a:gd name="connsiteY6" fmla="*/ 1563210 h 1563210"/>
              <a:gd name="connsiteX7" fmla="*/ 0 w 7722544"/>
              <a:gd name="connsiteY7" fmla="*/ 1302670 h 1563210"/>
              <a:gd name="connsiteX8" fmla="*/ 0 w 7722544"/>
              <a:gd name="connsiteY8" fmla="*/ 260540 h 15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544" h="1563210">
                <a:moveTo>
                  <a:pt x="0" y="260540"/>
                </a:moveTo>
                <a:cubicBezTo>
                  <a:pt x="0" y="116648"/>
                  <a:pt x="116648" y="0"/>
                  <a:pt x="260540" y="0"/>
                </a:cubicBezTo>
                <a:lnTo>
                  <a:pt x="7462004" y="0"/>
                </a:lnTo>
                <a:cubicBezTo>
                  <a:pt x="7605896" y="0"/>
                  <a:pt x="7722544" y="116648"/>
                  <a:pt x="7722544" y="260540"/>
                </a:cubicBezTo>
                <a:lnTo>
                  <a:pt x="7722544" y="1302670"/>
                </a:lnTo>
                <a:cubicBezTo>
                  <a:pt x="7722544" y="1446562"/>
                  <a:pt x="7605896" y="1563210"/>
                  <a:pt x="7462004" y="1563210"/>
                </a:cubicBezTo>
                <a:lnTo>
                  <a:pt x="260540" y="1563210"/>
                </a:lnTo>
                <a:cubicBezTo>
                  <a:pt x="116648" y="1563210"/>
                  <a:pt x="0" y="1446562"/>
                  <a:pt x="0" y="1302670"/>
                </a:cubicBezTo>
                <a:lnTo>
                  <a:pt x="0" y="2605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00" tIns="224900" rIns="224900" bIns="224900" numCol="1" spcCol="1270" anchor="ctr" anchorCtr="0">
            <a:noAutofit/>
          </a:bodyPr>
          <a:lstStyle/>
          <a:p>
            <a:pPr algn="ctr" defTabSz="1733550">
              <a:spcBef>
                <a:spcPct val="0"/>
              </a:spcBef>
              <a:spcAft>
                <a:spcPct val="35000"/>
              </a:spcAft>
            </a:pPr>
            <a:r>
              <a:rPr lang="ru-RU" sz="3200" b="1" dirty="0"/>
              <a:t>Современный дизайн кабины, антивандальное покрытие</a:t>
            </a:r>
          </a:p>
        </p:txBody>
      </p:sp>
      <p:sp>
        <p:nvSpPr>
          <p:cNvPr id="16" name="Полилиния: фигура 11">
            <a:extLst>
              <a:ext uri="{FF2B5EF4-FFF2-40B4-BE49-F238E27FC236}">
                <a16:creationId xmlns:a16="http://schemas.microsoft.com/office/drawing/2014/main" id="{E2A8830D-1E99-4CD2-BC3F-40C25B2FE8DB}"/>
              </a:ext>
            </a:extLst>
          </p:cNvPr>
          <p:cNvSpPr/>
          <p:nvPr/>
        </p:nvSpPr>
        <p:spPr>
          <a:xfrm>
            <a:off x="928256" y="5504131"/>
            <a:ext cx="6883846" cy="985748"/>
          </a:xfrm>
          <a:custGeom>
            <a:avLst/>
            <a:gdLst>
              <a:gd name="connsiteX0" fmla="*/ 0 w 7722544"/>
              <a:gd name="connsiteY0" fmla="*/ 260540 h 1563210"/>
              <a:gd name="connsiteX1" fmla="*/ 260540 w 7722544"/>
              <a:gd name="connsiteY1" fmla="*/ 0 h 1563210"/>
              <a:gd name="connsiteX2" fmla="*/ 7462004 w 7722544"/>
              <a:gd name="connsiteY2" fmla="*/ 0 h 1563210"/>
              <a:gd name="connsiteX3" fmla="*/ 7722544 w 7722544"/>
              <a:gd name="connsiteY3" fmla="*/ 260540 h 1563210"/>
              <a:gd name="connsiteX4" fmla="*/ 7722544 w 7722544"/>
              <a:gd name="connsiteY4" fmla="*/ 1302670 h 1563210"/>
              <a:gd name="connsiteX5" fmla="*/ 7462004 w 7722544"/>
              <a:gd name="connsiteY5" fmla="*/ 1563210 h 1563210"/>
              <a:gd name="connsiteX6" fmla="*/ 260540 w 7722544"/>
              <a:gd name="connsiteY6" fmla="*/ 1563210 h 1563210"/>
              <a:gd name="connsiteX7" fmla="*/ 0 w 7722544"/>
              <a:gd name="connsiteY7" fmla="*/ 1302670 h 1563210"/>
              <a:gd name="connsiteX8" fmla="*/ 0 w 7722544"/>
              <a:gd name="connsiteY8" fmla="*/ 260540 h 15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544" h="1563210">
                <a:moveTo>
                  <a:pt x="0" y="260540"/>
                </a:moveTo>
                <a:cubicBezTo>
                  <a:pt x="0" y="116648"/>
                  <a:pt x="116648" y="0"/>
                  <a:pt x="260540" y="0"/>
                </a:cubicBezTo>
                <a:lnTo>
                  <a:pt x="7462004" y="0"/>
                </a:lnTo>
                <a:cubicBezTo>
                  <a:pt x="7605896" y="0"/>
                  <a:pt x="7722544" y="116648"/>
                  <a:pt x="7722544" y="260540"/>
                </a:cubicBezTo>
                <a:lnTo>
                  <a:pt x="7722544" y="1302670"/>
                </a:lnTo>
                <a:cubicBezTo>
                  <a:pt x="7722544" y="1446562"/>
                  <a:pt x="7605896" y="1563210"/>
                  <a:pt x="7462004" y="1563210"/>
                </a:cubicBezTo>
                <a:lnTo>
                  <a:pt x="260540" y="1563210"/>
                </a:lnTo>
                <a:cubicBezTo>
                  <a:pt x="116648" y="1563210"/>
                  <a:pt x="0" y="1446562"/>
                  <a:pt x="0" y="1302670"/>
                </a:cubicBezTo>
                <a:lnTo>
                  <a:pt x="0" y="2605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00" tIns="224900" rIns="224900" bIns="224900" numCol="1" spcCol="1270" anchor="ctr" anchorCtr="0">
            <a:noAutofit/>
          </a:bodyPr>
          <a:lstStyle/>
          <a:p>
            <a:pPr algn="ctr" defTabSz="1733550">
              <a:spcBef>
                <a:spcPct val="0"/>
              </a:spcBef>
              <a:spcAft>
                <a:spcPct val="35000"/>
              </a:spcAft>
            </a:pPr>
            <a:r>
              <a:rPr lang="ru-RU" sz="3200" b="1" dirty="0"/>
              <a:t>Фотозавеса на полную высоту дверей кабины лифта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033" y="125993"/>
            <a:ext cx="757601" cy="6945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9239BF-54B1-D49D-A99A-C5FB781216CD}"/>
              </a:ext>
            </a:extLst>
          </p:cNvPr>
          <p:cNvSpPr/>
          <p:nvPr/>
        </p:nvSpPr>
        <p:spPr>
          <a:xfrm>
            <a:off x="14206634" y="57760"/>
            <a:ext cx="2049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КОМИССИЯ ПО ВОПРОСАМ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ЛИФТОВОГО ХОЗЯЙСТВА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ОБЩЕСТВЕННОГО СОВЕТА </a:t>
            </a:r>
          </a:p>
          <a:p>
            <a:r>
              <a:rPr lang="ru-RU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МИНСТРОЕ РОССИИ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DF4F3-9D47-3BF7-AB3B-6418A6975909}"/>
              </a:ext>
            </a:extLst>
          </p:cNvPr>
          <p:cNvSpPr txBox="1"/>
          <p:nvPr/>
        </p:nvSpPr>
        <p:spPr>
          <a:xfrm>
            <a:off x="2549896" y="159684"/>
            <a:ext cx="103067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СОВРЕМЕННЫЕ ЛИФТЫ ДЛЯ ПРОЕКТА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УСКОРЕННОЙ ЗАМЕНЫ ЛИФТОВ В МНОГОКВАРТИРНЫХ ДОМАХ,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ФОРМИРУЮЩИХ ВЗНОСЫ НА КАПИТАЛЬНЫЙ РЕМОНТ НА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СПЕЦИАЛЬНЫХ СЧЕТАХ</a:t>
            </a:r>
          </a:p>
        </p:txBody>
      </p:sp>
      <p:sp>
        <p:nvSpPr>
          <p:cNvPr id="23" name="Полилиния: фигура 8">
            <a:extLst>
              <a:ext uri="{FF2B5EF4-FFF2-40B4-BE49-F238E27FC236}">
                <a16:creationId xmlns:a16="http://schemas.microsoft.com/office/drawing/2014/main" id="{C53FA605-50CC-40CE-A132-F67B09FCF85C}"/>
              </a:ext>
            </a:extLst>
          </p:cNvPr>
          <p:cNvSpPr/>
          <p:nvPr/>
        </p:nvSpPr>
        <p:spPr>
          <a:xfrm>
            <a:off x="8459620" y="4097678"/>
            <a:ext cx="6609922" cy="1254128"/>
          </a:xfrm>
          <a:custGeom>
            <a:avLst/>
            <a:gdLst>
              <a:gd name="connsiteX0" fmla="*/ 0 w 7722544"/>
              <a:gd name="connsiteY0" fmla="*/ 260540 h 1563210"/>
              <a:gd name="connsiteX1" fmla="*/ 260540 w 7722544"/>
              <a:gd name="connsiteY1" fmla="*/ 0 h 1563210"/>
              <a:gd name="connsiteX2" fmla="*/ 7462004 w 7722544"/>
              <a:gd name="connsiteY2" fmla="*/ 0 h 1563210"/>
              <a:gd name="connsiteX3" fmla="*/ 7722544 w 7722544"/>
              <a:gd name="connsiteY3" fmla="*/ 260540 h 1563210"/>
              <a:gd name="connsiteX4" fmla="*/ 7722544 w 7722544"/>
              <a:gd name="connsiteY4" fmla="*/ 1302670 h 1563210"/>
              <a:gd name="connsiteX5" fmla="*/ 7462004 w 7722544"/>
              <a:gd name="connsiteY5" fmla="*/ 1563210 h 1563210"/>
              <a:gd name="connsiteX6" fmla="*/ 260540 w 7722544"/>
              <a:gd name="connsiteY6" fmla="*/ 1563210 h 1563210"/>
              <a:gd name="connsiteX7" fmla="*/ 0 w 7722544"/>
              <a:gd name="connsiteY7" fmla="*/ 1302670 h 1563210"/>
              <a:gd name="connsiteX8" fmla="*/ 0 w 7722544"/>
              <a:gd name="connsiteY8" fmla="*/ 260540 h 15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2544" h="1563210">
                <a:moveTo>
                  <a:pt x="0" y="260540"/>
                </a:moveTo>
                <a:cubicBezTo>
                  <a:pt x="0" y="116648"/>
                  <a:pt x="116648" y="0"/>
                  <a:pt x="260540" y="0"/>
                </a:cubicBezTo>
                <a:lnTo>
                  <a:pt x="7462004" y="0"/>
                </a:lnTo>
                <a:cubicBezTo>
                  <a:pt x="7605896" y="0"/>
                  <a:pt x="7722544" y="116648"/>
                  <a:pt x="7722544" y="260540"/>
                </a:cubicBezTo>
                <a:lnTo>
                  <a:pt x="7722544" y="1302670"/>
                </a:lnTo>
                <a:cubicBezTo>
                  <a:pt x="7722544" y="1446562"/>
                  <a:pt x="7605896" y="1563210"/>
                  <a:pt x="7462004" y="1563210"/>
                </a:cubicBezTo>
                <a:lnTo>
                  <a:pt x="260540" y="1563210"/>
                </a:lnTo>
                <a:cubicBezTo>
                  <a:pt x="116648" y="1563210"/>
                  <a:pt x="0" y="1446562"/>
                  <a:pt x="0" y="1302670"/>
                </a:cubicBezTo>
                <a:lnTo>
                  <a:pt x="0" y="2605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00" tIns="224900" rIns="224900" bIns="22490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/>
              <a:t>Частотный преобразователь главного привода лифта и привода дверей кабины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57AEF-5B6F-13AD-40EB-6144CA7F8E82}"/>
              </a:ext>
            </a:extLst>
          </p:cNvPr>
          <p:cNvSpPr txBox="1"/>
          <p:nvPr/>
        </p:nvSpPr>
        <p:spPr>
          <a:xfrm>
            <a:off x="928255" y="231888"/>
            <a:ext cx="232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Ассоциация «РОССИЙСКОЕ </a:t>
            </a:r>
          </a:p>
          <a:p>
            <a:r>
              <a:rPr lang="ru-RU" sz="1200" dirty="0"/>
              <a:t>ЛИФТОВОЕ ОБЪЕДИНЕНИЕ»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1BC6D1-E22D-AC31-B583-70FEEC9C3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7" y="104921"/>
            <a:ext cx="822408" cy="7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2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1253</Words>
  <Application>Microsoft Office PowerPoint</Application>
  <PresentationFormat>Произвольный</PresentationFormat>
  <Paragraphs>342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IBM Plex Sans SemiBold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Энергосберегающие технологии + Доступность для маломобильных  групп населения</vt:lpstr>
      <vt:lpstr>АКЦЕНТЫ ПРОЕКТА  УСКОРЕННОЙ ЗАМЕНЫ ЛИФТОВ В РАССРОЧКУ ДЛЯ ВЛАДЕЛЬЦЕВ СПЕЦИАЛЬНЫХ СЧЕТОВ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ДЕЙСТВИЙ  ДЛЯ ВЛАДЕЛЬЦЕВ СПЕЦИАЛЬНЫХ СЧЕТОВ</vt:lpstr>
      <vt:lpstr>ЗАЯВКА ДЛЯ УЧАСТИЯ В ПРОЕКТЕ УСКОРЕННОЙ ЗАМЕНЫ ЛИФТОВ ДЛЯ ВЛАДЕЛЬЦЕВ СПЕЦИАЛЬНЫХ СЧЕТОВ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2019-01-16T15:10:54Z</dcterms:created>
  <dcterms:modified xsi:type="dcterms:W3CDTF">2025-02-05T13:10:17Z</dcterms:modified>
</cp:coreProperties>
</file>